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3"/>
  </p:sldMasterIdLst>
  <p:notesMasterIdLst>
    <p:notesMasterId r:id="rId32"/>
  </p:notesMasterIdLst>
  <p:handoutMasterIdLst>
    <p:handoutMasterId r:id="rId33"/>
  </p:handoutMasterIdLst>
  <p:sldIdLst>
    <p:sldId id="532" r:id="rId4"/>
    <p:sldId id="589" r:id="rId5"/>
    <p:sldId id="590" r:id="rId6"/>
    <p:sldId id="609" r:id="rId7"/>
    <p:sldId id="591" r:id="rId8"/>
    <p:sldId id="595" r:id="rId9"/>
    <p:sldId id="598" r:id="rId10"/>
    <p:sldId id="596" r:id="rId11"/>
    <p:sldId id="597" r:id="rId12"/>
    <p:sldId id="599" r:id="rId13"/>
    <p:sldId id="592" r:id="rId14"/>
    <p:sldId id="601" r:id="rId15"/>
    <p:sldId id="600" r:id="rId16"/>
    <p:sldId id="603" r:id="rId17"/>
    <p:sldId id="605" r:id="rId18"/>
    <p:sldId id="602" r:id="rId19"/>
    <p:sldId id="604" r:id="rId20"/>
    <p:sldId id="606" r:id="rId21"/>
    <p:sldId id="608" r:id="rId22"/>
    <p:sldId id="607" r:id="rId23"/>
    <p:sldId id="610" r:id="rId24"/>
    <p:sldId id="611" r:id="rId25"/>
    <p:sldId id="614" r:id="rId26"/>
    <p:sldId id="612" r:id="rId27"/>
    <p:sldId id="613" r:id="rId28"/>
    <p:sldId id="615" r:id="rId29"/>
    <p:sldId id="593" r:id="rId30"/>
    <p:sldId id="594" r:id="rId31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 Brenk" initials="LB" lastIdx="1" clrIdx="0">
    <p:extLst>
      <p:ext uri="{19B8F6BF-5375-455C-9EA6-DF929625EA0E}">
        <p15:presenceInfo xmlns:p15="http://schemas.microsoft.com/office/powerpoint/2012/main" userId="71565c35d5a4c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C5B"/>
    <a:srgbClr val="B8DF8F"/>
    <a:srgbClr val="F3E8F4"/>
    <a:srgbClr val="EC882D"/>
    <a:srgbClr val="FFFF00"/>
    <a:srgbClr val="00B0F0"/>
    <a:srgbClr val="EB8A2B"/>
    <a:srgbClr val="007AFF"/>
    <a:srgbClr val="F59A22"/>
    <a:srgbClr val="D2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7228" autoAdjust="0"/>
    <p:restoredTop sz="97843" autoAdjust="0"/>
  </p:normalViewPr>
  <p:slideViewPr>
    <p:cSldViewPr snapToGrid="0">
      <p:cViewPr>
        <p:scale>
          <a:sx n="210" d="100"/>
          <a:sy n="210" d="100"/>
        </p:scale>
        <p:origin x="2344" y="48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864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20232"/>
    </p:cViewPr>
  </p:sorterViewPr>
  <p:notesViewPr>
    <p:cSldViewPr snapToGrid="0" snapToObjects="1">
      <p:cViewPr varScale="1">
        <p:scale>
          <a:sx n="80" d="100"/>
          <a:sy n="80" d="100"/>
        </p:scale>
        <p:origin x="-3912" y="-12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21" Type="http://schemas.openxmlformats.org/officeDocument/2006/relationships/slide" Target="slides/slide18.xml"/><Relationship Id="rId34" Type="http://schemas.openxmlformats.org/officeDocument/2006/relationships/commentAuthors" Target="commentAuthor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handoutMaster" Target="handoutMasters/handoutMaster1.xml"/><Relationship Id="rId38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notesMaster" Target="notesMasters/notesMaster1.xml"/><Relationship Id="rId37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viewProps" Target="viewProp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presProps" Target="presProp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2:17:02.554" idx="1">
    <p:pos x="3731" y="3132"/>
    <p:text>TODO</p:text>
    <p:extLst>
      <p:ext uri="{C676402C-5697-4E1C-873F-D02D1690AC5C}">
        <p15:threadingInfo xmlns:p15="http://schemas.microsoft.com/office/powerpoint/2012/main" timeZoneBias="-60"/>
      </p:ext>
    </p:extLst>
  </p:cm>
</p:cmLst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</a:defRPr>
            </a:lvl1pPr>
          </a:lstStyle>
          <a:p>
            <a:endParaRPr lang="de-DE" dirty="0">
              <a:latin typeface="Myriad Pro"/>
              <a:ea typeface="Myriad Pro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charset="0"/>
              </a:defRPr>
            </a:lvl1pPr>
          </a:lstStyle>
          <a:p>
            <a:fld id="{F81A8745-FCBF-4949-A264-E2C58BB1760D}" type="slidenum">
              <a:rPr lang="de-DE">
                <a:latin typeface="Myriad Pro"/>
                <a:ea typeface="Myriad Pro"/>
              </a:rPr>
              <a:pPr/>
              <a:t>‹Nr.›</a:t>
            </a:fld>
            <a:endParaRPr lang="de-DE" dirty="0"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49770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  <a:ea typeface="Myriad Pro"/>
              </a:defRPr>
            </a:lvl1pPr>
          </a:lstStyle>
          <a:p>
            <a:endParaRPr lang="de-DE" dirty="0">
              <a:latin typeface="Myriad Pro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Myriad Pro"/>
              </a:defRPr>
            </a:lvl1pPr>
          </a:lstStyle>
          <a:p>
            <a:fld id="{9FC3EDD6-0A4A-C540-9197-893F889A87E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41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0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06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47671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" y="1701800"/>
            <a:ext cx="8628063" cy="715963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de-DE" noProof="0"/>
              <a:t>Click to edit Master title style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2575" y="2963333"/>
            <a:ext cx="8564563" cy="3169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de-D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45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fld id="{1F4B4C0F-8E60-CE41-8186-DD4AB1581340}" type="slidenum">
              <a:rPr lang="de-DE" noProof="0" smtClean="0">
                <a:latin typeface="+mn-lt"/>
                <a:ea typeface="Myriad Pro"/>
              </a:rPr>
              <a:pPr/>
              <a:t>‹Nr.›</a:t>
            </a:fld>
            <a:endParaRPr lang="de-DE" noProof="0" dirty="0">
              <a:latin typeface="+mn-lt"/>
              <a:ea typeface="Myriad Pro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5164667"/>
          </a:xfrm>
        </p:spPr>
        <p:txBody>
          <a:bodyPr/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4220737" y="334963"/>
            <a:ext cx="45443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de-DE" sz="800" kern="800" cap="all" spc="80" noProof="0" dirty="0">
                <a:solidFill>
                  <a:srgbClr val="DDDDDD"/>
                </a:solidFill>
                <a:latin typeface="Myriad Pro" pitchFamily="34" charset="0"/>
                <a:ea typeface="Myriad Pro"/>
              </a:rPr>
              <a:t>AUTOMATIC DETECTION AND SEGMENTATION OF BRAIN TUMOR USING RANDOM FOREST APPROACH</a:t>
            </a:r>
          </a:p>
        </p:txBody>
      </p:sp>
    </p:spTree>
    <p:extLst>
      <p:ext uri="{BB962C8B-B14F-4D97-AF65-F5344CB8AC3E}">
        <p14:creationId xmlns:p14="http://schemas.microsoft.com/office/powerpoint/2010/main" val="41730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spect="1" noChangeArrowheads="1"/>
          </p:cNvSpPr>
          <p:nvPr userDrawn="1"/>
        </p:nvSpPr>
        <p:spPr bwMode="auto">
          <a:xfrm>
            <a:off x="0" y="0"/>
            <a:ext cx="9144000" cy="803275"/>
          </a:xfrm>
          <a:prstGeom prst="rect">
            <a:avLst/>
          </a:prstGeom>
          <a:solidFill>
            <a:srgbClr val="004B5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400" i="0" u="none" dirty="0">
              <a:latin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56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2A50D37A-6B93-784C-992A-41C102456268}" type="datetimeFigureOut">
              <a:rPr lang="de-DE" noProof="0" smtClean="0"/>
              <a:pPr/>
              <a:t>08.11.20</a:t>
            </a:fld>
            <a:endParaRPr lang="de-DE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endParaRPr lang="de-DE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E123C645-B81E-7E49-A86F-221F84272762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4" name="Picture 2" descr="C:\Users\werner\Documents\My Dropbox\Vorlagen\IMI eng invers1200dpi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029167" cy="788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Myriad Pro"/>
          <a:ea typeface="Myriad Pro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04800" indent="-304800" algn="l" rtl="0" eaLnBrk="1" fontAlgn="base" hangingPunct="1">
        <a:spcBef>
          <a:spcPct val="50000"/>
        </a:spcBef>
        <a:spcAft>
          <a:spcPct val="0"/>
        </a:spcAft>
        <a:buChar char="•"/>
        <a:tabLst>
          <a:tab pos="1974850" algn="l"/>
          <a:tab pos="2873375" algn="l"/>
        </a:tabLst>
        <a:defRPr sz="2200">
          <a:solidFill>
            <a:schemeClr val="tx1"/>
          </a:solidFill>
          <a:latin typeface="+mn-lt"/>
          <a:ea typeface="Myriad Pro"/>
          <a:cs typeface="+mn-cs"/>
        </a:defRPr>
      </a:lvl1pPr>
      <a:lvl2pPr marL="698500" indent="-322263" algn="l" rtl="0" eaLnBrk="1" fontAlgn="base" hangingPunct="1">
        <a:spcBef>
          <a:spcPct val="15000"/>
        </a:spcBef>
        <a:spcAft>
          <a:spcPct val="0"/>
        </a:spcAft>
        <a:buChar char="–"/>
        <a:tabLst>
          <a:tab pos="1974850" algn="l"/>
          <a:tab pos="2873375" algn="l"/>
        </a:tabLst>
        <a:defRPr>
          <a:solidFill>
            <a:schemeClr val="tx1"/>
          </a:solidFill>
          <a:latin typeface="+mn-lt"/>
          <a:ea typeface="Myriad Pro"/>
        </a:defRPr>
      </a:lvl2pPr>
      <a:lvl3pPr marL="1098550" indent="-300038" algn="l" rtl="0" eaLnBrk="1" fontAlgn="base" hangingPunct="1">
        <a:spcBef>
          <a:spcPct val="10000"/>
        </a:spcBef>
        <a:spcAft>
          <a:spcPct val="0"/>
        </a:spcAft>
        <a:buFont typeface="Wingdings" charset="2"/>
        <a:buChar char="§"/>
        <a:tabLst>
          <a:tab pos="1974850" algn="l"/>
          <a:tab pos="2873375" algn="l"/>
        </a:tabLst>
        <a:defRPr sz="1600">
          <a:solidFill>
            <a:schemeClr val="tx1"/>
          </a:solidFill>
          <a:latin typeface="+mn-lt"/>
          <a:ea typeface="Myriad Pro"/>
        </a:defRPr>
      </a:lvl3pPr>
      <a:lvl4pPr marL="1346200" indent="-1762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·"/>
        <a:tabLst>
          <a:tab pos="1974850" algn="l"/>
          <a:tab pos="2873375" algn="l"/>
        </a:tabLst>
        <a:defRPr sz="1400">
          <a:solidFill>
            <a:schemeClr val="tx1"/>
          </a:solidFill>
          <a:latin typeface="+mn-lt"/>
          <a:ea typeface="Myriad Pro"/>
        </a:defRPr>
      </a:lvl4pPr>
      <a:lvl5pPr marL="16462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  <a:ea typeface="Myriad Pro"/>
        </a:defRPr>
      </a:lvl5pPr>
      <a:lvl6pPr marL="21034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6pPr>
      <a:lvl7pPr marL="25606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7pPr>
      <a:lvl8pPr marL="30178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8pPr>
      <a:lvl9pPr marL="34750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3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3079" y="1412487"/>
            <a:ext cx="7855302" cy="1193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de-DE" sz="3200" dirty="0" err="1"/>
              <a:t>Automatic</a:t>
            </a:r>
            <a:r>
              <a:rPr lang="de-DE" sz="3200" dirty="0"/>
              <a:t> </a:t>
            </a:r>
            <a:r>
              <a:rPr lang="de-DE" sz="3200" dirty="0" err="1"/>
              <a:t>Detection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Segmentation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dirty="0"/>
              <a:t>B</a:t>
            </a:r>
            <a:r>
              <a:rPr lang="de-DE" sz="3200" dirty="0"/>
              <a:t>rain Tumor </a:t>
            </a:r>
            <a:r>
              <a:rPr lang="de-DE" sz="3200" dirty="0" err="1"/>
              <a:t>Using</a:t>
            </a:r>
            <a:r>
              <a:rPr lang="de-DE" sz="3200" dirty="0"/>
              <a:t> Random </a:t>
            </a:r>
            <a:r>
              <a:rPr lang="de-DE" sz="3200" dirty="0" err="1"/>
              <a:t>Forest</a:t>
            </a:r>
            <a:r>
              <a:rPr lang="de-DE" sz="3200" dirty="0"/>
              <a:t> Approach</a:t>
            </a:r>
            <a:endParaRPr lang="de-DE" sz="3200" dirty="0">
              <a:latin typeface="Myriad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477538" y="3363643"/>
            <a:ext cx="6206400" cy="215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+mn-lt"/>
              </a:rPr>
              <a:t>Bachelor Seminar WS 2020/21</a:t>
            </a:r>
          </a:p>
          <a:p>
            <a:pPr algn="ctr"/>
            <a:r>
              <a:rPr lang="en-US" sz="1800">
                <a:latin typeface="+mn-lt"/>
              </a:rPr>
              <a:t>“Medical Image Computing and e-Health”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>
                <a:latin typeface="+mn-lt"/>
              </a:rPr>
              <a:t>08.01.2020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>
                <a:latin typeface="+mn-lt"/>
              </a:rPr>
              <a:t>Prof. Dr. Heinz </a:t>
            </a:r>
            <a:r>
              <a:rPr lang="en-US" sz="1800" err="1">
                <a:latin typeface="+mn-lt"/>
              </a:rPr>
              <a:t>Handels</a:t>
            </a:r>
            <a:r>
              <a:rPr lang="en-US" sz="1800">
                <a:latin typeface="+mn-lt"/>
              </a:rPr>
              <a:t>, Prof. Dr. Josef </a:t>
            </a:r>
            <a:r>
              <a:rPr lang="en-US" sz="1800" err="1">
                <a:latin typeface="+mn-lt"/>
              </a:rPr>
              <a:t>Ingenerf</a:t>
            </a:r>
            <a:r>
              <a:rPr lang="en-US" sz="1800">
                <a:latin typeface="+mn-lt"/>
              </a:rPr>
              <a:t>, Prof. Dr.-Ing. Marcin </a:t>
            </a:r>
            <a:r>
              <a:rPr lang="en-US" sz="1800" err="1">
                <a:latin typeface="+mn-lt"/>
              </a:rPr>
              <a:t>Grzegorzek</a:t>
            </a:r>
            <a:r>
              <a:rPr lang="en-US" sz="1800">
                <a:latin typeface="+mn-lt"/>
              </a:rPr>
              <a:t> and coworkers</a:t>
            </a:r>
            <a:endParaRPr lang="en-US" sz="1600">
              <a:latin typeface="+mn-lt"/>
            </a:endParaRP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>
                <a:latin typeface="+mn-lt"/>
              </a:rPr>
              <a:t>Institute of Medical Informatics</a:t>
            </a:r>
          </a:p>
          <a:p>
            <a:pPr algn="ctr"/>
            <a:r>
              <a:rPr lang="en-US" sz="1800" err="1">
                <a:latin typeface="+mn-lt"/>
              </a:rPr>
              <a:t>Universität</a:t>
            </a:r>
            <a:r>
              <a:rPr lang="en-US" sz="1800">
                <a:latin typeface="+mn-lt"/>
              </a:rPr>
              <a:t> </a:t>
            </a:r>
            <a:r>
              <a:rPr lang="en-US" sz="1800" err="1">
                <a:latin typeface="+mn-lt"/>
              </a:rPr>
              <a:t>zu</a:t>
            </a:r>
            <a:r>
              <a:rPr lang="en-US" sz="1800">
                <a:latin typeface="+mn-lt"/>
              </a:rPr>
              <a:t> </a:t>
            </a:r>
            <a:r>
              <a:rPr lang="en-US" sz="1800" err="1">
                <a:latin typeface="+mn-lt"/>
              </a:rPr>
              <a:t>Lübeck</a:t>
            </a:r>
            <a:endParaRPr lang="en-US" sz="180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89529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0817" y="4071287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49B026-F29F-194C-A3E3-84A3273F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63" y="862617"/>
            <a:ext cx="1961760" cy="134287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412E2E0-DAF1-E84D-8215-E77D51D508CF}"/>
              </a:ext>
            </a:extLst>
          </p:cNvPr>
          <p:cNvSpPr/>
          <p:nvPr/>
        </p:nvSpPr>
        <p:spPr>
          <a:xfrm>
            <a:off x="6875929" y="1072890"/>
            <a:ext cx="636827" cy="18582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5345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8939108-995B-F24E-9AE4-17E71D6FA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" b="489"/>
          <a:stretch/>
        </p:blipFill>
        <p:spPr>
          <a:xfrm>
            <a:off x="5293654" y="1489895"/>
            <a:ext cx="3623577" cy="178895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95173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6461" y="4065643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960D275-459A-FA43-8941-0985E43B135E}"/>
              </a:ext>
            </a:extLst>
          </p:cNvPr>
          <p:cNvSpPr/>
          <p:nvPr/>
        </p:nvSpPr>
        <p:spPr>
          <a:xfrm>
            <a:off x="5176152" y="1534052"/>
            <a:ext cx="248105" cy="4547151"/>
          </a:xfrm>
          <a:prstGeom prst="leftBrace">
            <a:avLst>
              <a:gd name="adj1" fmla="val 14855"/>
              <a:gd name="adj2" fmla="val 71985"/>
            </a:avLst>
          </a:prstGeom>
          <a:noFill/>
          <a:ln w="38100">
            <a:solidFill>
              <a:srgbClr val="EC88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E819A3-A83E-5B4D-9225-229213CB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" b="628"/>
          <a:stretch/>
        </p:blipFill>
        <p:spPr>
          <a:xfrm>
            <a:off x="5387176" y="3362549"/>
            <a:ext cx="3623577" cy="12961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302D743-0128-E844-8FF3-DB56A8D44F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3786"/>
          <a:stretch/>
        </p:blipFill>
        <p:spPr>
          <a:xfrm>
            <a:off x="5383280" y="4742386"/>
            <a:ext cx="3514989" cy="127583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EA2A334-2849-204E-94F3-47B1E40CFD1E}"/>
              </a:ext>
            </a:extLst>
          </p:cNvPr>
          <p:cNvSpPr/>
          <p:nvPr/>
        </p:nvSpPr>
        <p:spPr>
          <a:xfrm>
            <a:off x="5367402" y="3344082"/>
            <a:ext cx="3663124" cy="1333074"/>
          </a:xfrm>
          <a:prstGeom prst="rect">
            <a:avLst/>
          </a:prstGeom>
          <a:noFill/>
          <a:ln w="3810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3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9B1B9-34F2-7647-B78A-899A0539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subsets</a:t>
            </a:r>
            <a:endParaRPr lang="de-DE"/>
          </a:p>
        </p:txBody>
      </p:sp>
      <p:pic>
        <p:nvPicPr>
          <p:cNvPr id="7" name="Grafik 6" descr="Ein Bild, das Text, Schild, dunkel, Nachthimmel enthält.&#10;&#10;Automatisch generierte Beschreibung">
            <a:extLst>
              <a:ext uri="{FF2B5EF4-FFF2-40B4-BE49-F238E27FC236}">
                <a16:creationId xmlns:a16="http://schemas.microsoft.com/office/drawing/2014/main" id="{6F2ECB7D-8EA8-3E46-A0BC-4856208C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0" y="2856089"/>
            <a:ext cx="3575240" cy="22574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368A09-625A-7043-A0C3-902DB3C8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2754547"/>
            <a:ext cx="2094089" cy="143345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AB0B421-751A-CE42-BED7-192A79AED59E}"/>
              </a:ext>
            </a:extLst>
          </p:cNvPr>
          <p:cNvSpPr/>
          <p:nvPr/>
        </p:nvSpPr>
        <p:spPr>
          <a:xfrm>
            <a:off x="3695960" y="3273718"/>
            <a:ext cx="1415600" cy="395111"/>
          </a:xfrm>
          <a:prstGeom prst="rightArrow">
            <a:avLst/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7582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442E1-4349-9449-ADC7-CE874D71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Split </a:t>
            </a:r>
            <a:r>
              <a:rPr lang="de-DE" err="1"/>
              <a:t>subsets</a:t>
            </a:r>
            <a:r>
              <a:rPr lang="de-DE"/>
              <a:t> </a:t>
            </a:r>
            <a:r>
              <a:rPr lang="de-DE" sz="1100"/>
              <a:t>– NO RAIN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973F6F-B488-3748-A228-3391A0B9A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69" y="3429000"/>
            <a:ext cx="5671927" cy="1110102"/>
          </a:xfrm>
          <a:prstGeom prst="rect">
            <a:avLst/>
          </a:prstGeom>
        </p:spPr>
      </p:pic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FDDD5ED-6112-104B-BF52-479BAC3F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6" y="1725994"/>
            <a:ext cx="5677705" cy="137746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DFC33C2-C5EB-8647-92FA-1F536C8D1654}"/>
              </a:ext>
            </a:extLst>
          </p:cNvPr>
          <p:cNvSpPr/>
          <p:nvPr/>
        </p:nvSpPr>
        <p:spPr>
          <a:xfrm>
            <a:off x="2762549" y="3438334"/>
            <a:ext cx="1136341" cy="109143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5B4BFC-CC51-1E49-8B7F-F291099D7F29}"/>
              </a:ext>
            </a:extLst>
          </p:cNvPr>
          <p:cNvSpPr/>
          <p:nvPr/>
        </p:nvSpPr>
        <p:spPr>
          <a:xfrm>
            <a:off x="2746995" y="1725993"/>
            <a:ext cx="1140607" cy="1377465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16642A-ACE5-4D42-8C1E-C984F327106D}"/>
              </a:ext>
            </a:extLst>
          </p:cNvPr>
          <p:cNvSpPr/>
          <p:nvPr/>
        </p:nvSpPr>
        <p:spPr>
          <a:xfrm>
            <a:off x="1624345" y="3447668"/>
            <a:ext cx="1136341" cy="109143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F434D9A-ECB1-7846-A2AA-65FCCCABB2FA}"/>
              </a:ext>
            </a:extLst>
          </p:cNvPr>
          <p:cNvSpPr/>
          <p:nvPr/>
        </p:nvSpPr>
        <p:spPr>
          <a:xfrm>
            <a:off x="1624345" y="1731782"/>
            <a:ext cx="1136341" cy="137746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A00F606-8981-6D43-8394-F60D42D6E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2227"/>
          <a:stretch/>
        </p:blipFill>
        <p:spPr>
          <a:xfrm>
            <a:off x="507998" y="4660496"/>
            <a:ext cx="2167467" cy="33791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C008E88-D128-944B-B2A3-C05EB06AF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507"/>
          <a:stretch/>
        </p:blipFill>
        <p:spPr>
          <a:xfrm>
            <a:off x="461898" y="5245638"/>
            <a:ext cx="2990467" cy="111943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3A1304-3458-C94F-B0F3-4ED15B753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" b="3135"/>
          <a:stretch/>
        </p:blipFill>
        <p:spPr>
          <a:xfrm>
            <a:off x="3923977" y="5237033"/>
            <a:ext cx="3059992" cy="11705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FA5D5BF-BD77-3046-B1D0-86FF54F87DBD}"/>
              </a:ext>
            </a:extLst>
          </p:cNvPr>
          <p:cNvSpPr/>
          <p:nvPr/>
        </p:nvSpPr>
        <p:spPr>
          <a:xfrm>
            <a:off x="3923976" y="5164668"/>
            <a:ext cx="3059992" cy="1320150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5BA436B-0644-7545-818D-976A76818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254" y="1343548"/>
            <a:ext cx="2566916" cy="164733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CD2441F-6501-6846-A2C0-C6EB8F018B4F}"/>
              </a:ext>
            </a:extLst>
          </p:cNvPr>
          <p:cNvSpPr/>
          <p:nvPr/>
        </p:nvSpPr>
        <p:spPr>
          <a:xfrm>
            <a:off x="8581081" y="2614675"/>
            <a:ext cx="316089" cy="321733"/>
          </a:xfrm>
          <a:prstGeom prst="ellipse">
            <a:avLst/>
          </a:prstGeom>
          <a:noFill/>
          <a:ln w="38100"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B876B93-E0F3-D842-9273-26735D75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48" y="2422212"/>
            <a:ext cx="3434785" cy="30521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ADAE9A-16A7-6748-8784-84A5BFF8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863604"/>
            <a:ext cx="3247710" cy="2084236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8F7C2E37-BA6C-0945-9A86-261F201FBDF9}"/>
              </a:ext>
            </a:extLst>
          </p:cNvPr>
          <p:cNvSpPr/>
          <p:nvPr/>
        </p:nvSpPr>
        <p:spPr>
          <a:xfrm>
            <a:off x="3068611" y="3129844"/>
            <a:ext cx="1527447" cy="395111"/>
          </a:xfrm>
          <a:prstGeom prst="rightArrow">
            <a:avLst>
              <a:gd name="adj1" fmla="val 32857"/>
              <a:gd name="adj2" fmla="val 50000"/>
            </a:avLst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C793734-D19C-6846-A113-5774DF87A5B7}"/>
              </a:ext>
            </a:extLst>
          </p:cNvPr>
          <p:cNvSpPr/>
          <p:nvPr/>
        </p:nvSpPr>
        <p:spPr>
          <a:xfrm>
            <a:off x="4872708" y="2190878"/>
            <a:ext cx="4001267" cy="3467355"/>
          </a:xfrm>
          <a:prstGeom prst="rect">
            <a:avLst/>
          </a:prstGeom>
          <a:noFill/>
          <a:ln w="34925">
            <a:solidFill>
              <a:srgbClr val="EC882D">
                <a:alpha val="40000"/>
              </a:srgbClr>
            </a:solidFill>
          </a:ln>
          <a:effectLst>
            <a:glow rad="88900">
              <a:schemeClr val="accent4">
                <a:lumMod val="40000"/>
                <a:lumOff val="6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115FA7E-3E5E-DB4C-A497-F0FD1130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/>
              <a:t>Final BDT</a:t>
            </a:r>
          </a:p>
        </p:txBody>
      </p:sp>
    </p:spTree>
    <p:extLst>
      <p:ext uri="{BB962C8B-B14F-4D97-AF65-F5344CB8AC3E}">
        <p14:creationId xmlns:p14="http://schemas.microsoft.com/office/powerpoint/2010/main" val="21860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1E17-49B0-3E46-A551-AB98A19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Testing</a:t>
            </a:r>
            <a:r>
              <a:rPr lang="de-DE"/>
              <a:t> BDTs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588F7-79AC-ED4A-9BDE-81F1FBBF74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/>
              <a:t>Not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training</a:t>
            </a:r>
            <a:endParaRPr lang="de-DE"/>
          </a:p>
          <a:p>
            <a:r>
              <a:rPr lang="de-DE" err="1"/>
              <a:t>Choose</a:t>
            </a:r>
            <a:r>
              <a:rPr lang="de-DE"/>
              <a:t> </a:t>
            </a:r>
            <a:r>
              <a:rPr lang="de-DE" err="1"/>
              <a:t>samples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remaining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yielded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</a:t>
            </a:r>
            <a:r>
              <a:rPr lang="de-DE" err="1"/>
              <a:t>result</a:t>
            </a:r>
            <a:r>
              <a:rPr lang="de-DE"/>
              <a:t> (</a:t>
            </a:r>
            <a:r>
              <a:rPr lang="de-DE" err="1"/>
              <a:t>supervised</a:t>
            </a:r>
            <a:r>
              <a:rPr lang="de-DE"/>
              <a:t>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04768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2B87B59-6E57-DE4C-AE0C-11CA178F9F8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de-DE"/>
              <a:t>BDT ±</a:t>
            </a:r>
          </a:p>
        </p:txBody>
      </p:sp>
      <p:sp>
        <p:nvSpPr>
          <p:cNvPr id="7" name="Untertitel 6">
            <a:extLst>
              <a:ext uri="{FF2B5EF4-FFF2-40B4-BE49-F238E27FC236}">
                <a16:creationId xmlns:a16="http://schemas.microsoft.com/office/drawing/2014/main" id="{CBF7052E-FA8D-4C46-9120-C55D01E535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73784" y="2963331"/>
            <a:ext cx="4289425" cy="465667"/>
          </a:xfrm>
          <a:solidFill>
            <a:schemeClr val="tx2"/>
          </a:solidFill>
          <a:ln w="25400">
            <a:solidFill>
              <a:schemeClr val="tx2"/>
            </a:solidFill>
          </a:ln>
        </p:spPr>
        <p:txBody>
          <a:bodyPr/>
          <a:lstStyle/>
          <a:p>
            <a:r>
              <a:rPr lang="de-DE" b="1">
                <a:solidFill>
                  <a:schemeClr val="bg1"/>
                </a:solidFill>
              </a:rPr>
              <a:t>PRO</a:t>
            </a:r>
          </a:p>
          <a:p>
            <a:endParaRPr lang="de-DE">
              <a:solidFill>
                <a:schemeClr val="bg1"/>
              </a:solidFill>
            </a:endParaRPr>
          </a:p>
        </p:txBody>
      </p:sp>
      <p:sp>
        <p:nvSpPr>
          <p:cNvPr id="9" name="Untertitel 6">
            <a:extLst>
              <a:ext uri="{FF2B5EF4-FFF2-40B4-BE49-F238E27FC236}">
                <a16:creationId xmlns:a16="http://schemas.microsoft.com/office/drawing/2014/main" id="{2AC41B47-BBAC-FC4A-B73E-F049B4B4966D}"/>
              </a:ext>
            </a:extLst>
          </p:cNvPr>
          <p:cNvSpPr txBox="1">
            <a:spLocks/>
          </p:cNvSpPr>
          <p:nvPr/>
        </p:nvSpPr>
        <p:spPr>
          <a:xfrm>
            <a:off x="4580791" y="2963332"/>
            <a:ext cx="4289425" cy="465667"/>
          </a:xfrm>
          <a:prstGeom prst="rect">
            <a:avLst/>
          </a:prstGeom>
          <a:ln w="31750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  <a:tabLst>
                <a:tab pos="1974850" algn="l"/>
                <a:tab pos="2873375" algn="l"/>
              </a:tabLst>
              <a:defRPr sz="2400">
                <a:solidFill>
                  <a:schemeClr val="tx1"/>
                </a:solidFill>
                <a:latin typeface="+mn-lt"/>
                <a:ea typeface="Myriad Pro"/>
                <a:cs typeface="+mn-cs"/>
              </a:defRPr>
            </a:lvl1pPr>
            <a:lvl2pPr marL="698500" indent="-322263" algn="l" rtl="0" eaLnBrk="1" fontAlgn="base" hangingPunct="1">
              <a:spcBef>
                <a:spcPct val="15000"/>
              </a:spcBef>
              <a:spcAft>
                <a:spcPct val="0"/>
              </a:spcAft>
              <a:buChar char="–"/>
              <a:tabLst>
                <a:tab pos="1974850" algn="l"/>
                <a:tab pos="2873375" algn="l"/>
              </a:tabLst>
              <a:defRPr>
                <a:solidFill>
                  <a:schemeClr val="tx1"/>
                </a:solidFill>
                <a:latin typeface="+mn-lt"/>
                <a:ea typeface="Myriad Pro"/>
              </a:defRPr>
            </a:lvl2pPr>
            <a:lvl3pPr marL="1098550" indent="-300038" algn="l" rtl="0" eaLnBrk="1" fontAlgn="base" hangingPunct="1">
              <a:spcBef>
                <a:spcPct val="10000"/>
              </a:spcBef>
              <a:spcAft>
                <a:spcPct val="0"/>
              </a:spcAft>
              <a:buFont typeface="Wingdings" charset="2"/>
              <a:buChar char="§"/>
              <a:tabLst>
                <a:tab pos="1974850" algn="l"/>
                <a:tab pos="2873375" algn="l"/>
              </a:tabLst>
              <a:defRPr sz="1600">
                <a:solidFill>
                  <a:schemeClr val="tx1"/>
                </a:solidFill>
                <a:latin typeface="+mn-lt"/>
                <a:ea typeface="Myriad Pro"/>
              </a:defRPr>
            </a:lvl3pPr>
            <a:lvl4pPr marL="134620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·"/>
              <a:tabLst>
                <a:tab pos="1974850" algn="l"/>
                <a:tab pos="2873375" algn="l"/>
              </a:tabLst>
              <a:defRPr sz="1400">
                <a:solidFill>
                  <a:schemeClr val="tx1"/>
                </a:solidFill>
                <a:latin typeface="+mn-lt"/>
                <a:ea typeface="Myriad Pro"/>
              </a:defRPr>
            </a:lvl4pPr>
            <a:lvl5pPr marL="16462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  <a:ea typeface="Myriad Pro"/>
              </a:defRPr>
            </a:lvl5pPr>
            <a:lvl6pPr marL="21034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6pPr>
            <a:lvl7pPr marL="25606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7pPr>
            <a:lvl8pPr marL="30178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8pPr>
            <a:lvl9pPr marL="34750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r>
              <a:rPr lang="de-DE" b="1" kern="0">
                <a:solidFill>
                  <a:srgbClr val="004C5B"/>
                </a:solidFill>
              </a:rPr>
              <a:t>CON</a:t>
            </a:r>
          </a:p>
          <a:p>
            <a:endParaRPr lang="de-DE" kern="0"/>
          </a:p>
        </p:txBody>
      </p:sp>
      <p:sp>
        <p:nvSpPr>
          <p:cNvPr id="10" name="Untertitel 6">
            <a:extLst>
              <a:ext uri="{FF2B5EF4-FFF2-40B4-BE49-F238E27FC236}">
                <a16:creationId xmlns:a16="http://schemas.microsoft.com/office/drawing/2014/main" id="{66B487C5-200C-B149-A8F7-C7B83DAC619A}"/>
              </a:ext>
            </a:extLst>
          </p:cNvPr>
          <p:cNvSpPr txBox="1">
            <a:spLocks/>
          </p:cNvSpPr>
          <p:nvPr/>
        </p:nvSpPr>
        <p:spPr>
          <a:xfrm>
            <a:off x="273783" y="3435135"/>
            <a:ext cx="4289425" cy="2786159"/>
          </a:xfrm>
          <a:prstGeom prst="rect">
            <a:avLst/>
          </a:prstGeom>
          <a:ln w="28575" cap="rnd">
            <a:solidFill>
              <a:schemeClr val="bg1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  <a:tabLst>
                <a:tab pos="1974850" algn="l"/>
                <a:tab pos="2873375" algn="l"/>
              </a:tabLst>
              <a:defRPr sz="2400">
                <a:solidFill>
                  <a:schemeClr val="tx1"/>
                </a:solidFill>
                <a:latin typeface="+mn-lt"/>
                <a:ea typeface="Myriad Pro"/>
                <a:cs typeface="+mn-cs"/>
              </a:defRPr>
            </a:lvl1pPr>
            <a:lvl2pPr marL="698500" indent="-322263" algn="l" rtl="0" eaLnBrk="1" fontAlgn="base" hangingPunct="1">
              <a:spcBef>
                <a:spcPct val="15000"/>
              </a:spcBef>
              <a:spcAft>
                <a:spcPct val="0"/>
              </a:spcAft>
              <a:buChar char="–"/>
              <a:tabLst>
                <a:tab pos="1974850" algn="l"/>
                <a:tab pos="2873375" algn="l"/>
              </a:tabLst>
              <a:defRPr>
                <a:solidFill>
                  <a:schemeClr val="tx1"/>
                </a:solidFill>
                <a:latin typeface="+mn-lt"/>
                <a:ea typeface="Myriad Pro"/>
              </a:defRPr>
            </a:lvl2pPr>
            <a:lvl3pPr marL="1098550" indent="-300038" algn="l" rtl="0" eaLnBrk="1" fontAlgn="base" hangingPunct="1">
              <a:spcBef>
                <a:spcPct val="10000"/>
              </a:spcBef>
              <a:spcAft>
                <a:spcPct val="0"/>
              </a:spcAft>
              <a:buFont typeface="Wingdings" charset="2"/>
              <a:buChar char="§"/>
              <a:tabLst>
                <a:tab pos="1974850" algn="l"/>
                <a:tab pos="2873375" algn="l"/>
              </a:tabLst>
              <a:defRPr sz="1600">
                <a:solidFill>
                  <a:schemeClr val="tx1"/>
                </a:solidFill>
                <a:latin typeface="+mn-lt"/>
                <a:ea typeface="Myriad Pro"/>
              </a:defRPr>
            </a:lvl3pPr>
            <a:lvl4pPr marL="134620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·"/>
              <a:tabLst>
                <a:tab pos="1974850" algn="l"/>
                <a:tab pos="2873375" algn="l"/>
              </a:tabLst>
              <a:defRPr sz="1400">
                <a:solidFill>
                  <a:schemeClr val="tx1"/>
                </a:solidFill>
                <a:latin typeface="+mn-lt"/>
                <a:ea typeface="Myriad Pro"/>
              </a:defRPr>
            </a:lvl4pPr>
            <a:lvl5pPr marL="16462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  <a:ea typeface="Myriad Pro"/>
              </a:defRPr>
            </a:lvl5pPr>
            <a:lvl6pPr marL="21034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6pPr>
            <a:lvl7pPr marL="25606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7pPr>
            <a:lvl8pPr marL="30178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8pPr>
            <a:lvl9pPr marL="34750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err="1">
                <a:solidFill>
                  <a:schemeClr val="tx2"/>
                </a:solidFill>
              </a:rPr>
              <a:t>Detect</a:t>
            </a:r>
            <a:r>
              <a:rPr lang="de-DE" kern="0">
                <a:solidFill>
                  <a:schemeClr val="tx2"/>
                </a:solidFill>
              </a:rPr>
              <a:t> </a:t>
            </a:r>
            <a:r>
              <a:rPr lang="de-DE" kern="0" err="1">
                <a:solidFill>
                  <a:schemeClr val="tx2"/>
                </a:solidFill>
              </a:rPr>
              <a:t>and</a:t>
            </a:r>
            <a:r>
              <a:rPr lang="de-DE" kern="0">
                <a:solidFill>
                  <a:schemeClr val="tx2"/>
                </a:solidFill>
              </a:rPr>
              <a:t> </a:t>
            </a:r>
            <a:r>
              <a:rPr lang="de-DE" kern="0" err="1">
                <a:solidFill>
                  <a:schemeClr val="tx2"/>
                </a:solidFill>
              </a:rPr>
              <a:t>learn</a:t>
            </a:r>
            <a:r>
              <a:rPr lang="de-DE" kern="0">
                <a:solidFill>
                  <a:schemeClr val="tx2"/>
                </a:solidFill>
              </a:rPr>
              <a:t> </a:t>
            </a:r>
            <a:r>
              <a:rPr lang="de-DE" kern="0" err="1">
                <a:solidFill>
                  <a:schemeClr val="tx2"/>
                </a:solidFill>
              </a:rPr>
              <a:t>patterns</a:t>
            </a:r>
            <a:endParaRPr lang="de-DE" ker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 err="1">
                <a:solidFill>
                  <a:schemeClr val="tx2"/>
                </a:solidFill>
              </a:rPr>
              <a:t>Classifies</a:t>
            </a:r>
            <a:r>
              <a:rPr lang="de-DE" kern="0">
                <a:solidFill>
                  <a:schemeClr val="tx2"/>
                </a:solidFill>
              </a:rPr>
              <a:t> </a:t>
            </a:r>
            <a:r>
              <a:rPr lang="de-DE" kern="0" err="1">
                <a:solidFill>
                  <a:schemeClr val="tx2"/>
                </a:solidFill>
              </a:rPr>
              <a:t>training</a:t>
            </a:r>
            <a:r>
              <a:rPr lang="de-DE" kern="0">
                <a:solidFill>
                  <a:schemeClr val="tx2"/>
                </a:solidFill>
              </a:rPr>
              <a:t> </a:t>
            </a:r>
            <a:r>
              <a:rPr lang="de-DE" kern="0" err="1">
                <a:solidFill>
                  <a:schemeClr val="tx2"/>
                </a:solidFill>
              </a:rPr>
              <a:t>data</a:t>
            </a:r>
            <a:r>
              <a:rPr lang="de-DE" kern="0">
                <a:solidFill>
                  <a:schemeClr val="tx2"/>
                </a:solidFill>
              </a:rPr>
              <a:t> </a:t>
            </a:r>
            <a:r>
              <a:rPr lang="de-DE" kern="0" err="1">
                <a:solidFill>
                  <a:schemeClr val="tx2"/>
                </a:solidFill>
              </a:rPr>
              <a:t>reliably</a:t>
            </a:r>
            <a:endParaRPr lang="de-DE" kern="0">
              <a:solidFill>
                <a:schemeClr val="tx2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kern="0">
                <a:solidFill>
                  <a:schemeClr val="tx2"/>
                </a:solidFill>
              </a:rPr>
              <a:t>…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de-DE" kern="0">
              <a:solidFill>
                <a:schemeClr val="tx2"/>
              </a:solidFill>
            </a:endParaRPr>
          </a:p>
        </p:txBody>
      </p:sp>
      <p:sp>
        <p:nvSpPr>
          <p:cNvPr id="11" name="Untertitel 6">
            <a:extLst>
              <a:ext uri="{FF2B5EF4-FFF2-40B4-BE49-F238E27FC236}">
                <a16:creationId xmlns:a16="http://schemas.microsoft.com/office/drawing/2014/main" id="{2753F86E-0997-4246-90B7-6FDEE7947A87}"/>
              </a:ext>
            </a:extLst>
          </p:cNvPr>
          <p:cNvSpPr txBox="1">
            <a:spLocks/>
          </p:cNvSpPr>
          <p:nvPr/>
        </p:nvSpPr>
        <p:spPr>
          <a:xfrm>
            <a:off x="4574654" y="3435135"/>
            <a:ext cx="4289424" cy="2786159"/>
          </a:xfrm>
          <a:prstGeom prst="rect">
            <a:avLst/>
          </a:prstGeom>
          <a:solidFill>
            <a:schemeClr val="tx2"/>
          </a:solidFill>
          <a:ln w="25400" cap="rnd">
            <a:solidFill>
              <a:schemeClr val="tx2"/>
            </a:solidFill>
          </a:ln>
        </p:spPr>
        <p:txBody>
          <a:bodyPr vert="horz" lIns="91440" tIns="45720" rIns="91440" bIns="45720" rtlCol="0">
            <a:normAutofit/>
          </a:bodyPr>
          <a:lstStyle>
            <a:lvl1pPr marL="0" indent="0" algn="ctr" rtl="0" eaLnBrk="1" fontAlgn="base" hangingPunct="1">
              <a:spcBef>
                <a:spcPct val="50000"/>
              </a:spcBef>
              <a:spcAft>
                <a:spcPct val="0"/>
              </a:spcAft>
              <a:buFontTx/>
              <a:buNone/>
              <a:tabLst>
                <a:tab pos="1974850" algn="l"/>
                <a:tab pos="2873375" algn="l"/>
              </a:tabLst>
              <a:defRPr sz="2400">
                <a:solidFill>
                  <a:schemeClr val="tx1"/>
                </a:solidFill>
                <a:latin typeface="+mn-lt"/>
                <a:ea typeface="Myriad Pro"/>
                <a:cs typeface="+mn-cs"/>
              </a:defRPr>
            </a:lvl1pPr>
            <a:lvl2pPr marL="698500" indent="-322263" algn="l" rtl="0" eaLnBrk="1" fontAlgn="base" hangingPunct="1">
              <a:spcBef>
                <a:spcPct val="15000"/>
              </a:spcBef>
              <a:spcAft>
                <a:spcPct val="0"/>
              </a:spcAft>
              <a:buChar char="–"/>
              <a:tabLst>
                <a:tab pos="1974850" algn="l"/>
                <a:tab pos="2873375" algn="l"/>
              </a:tabLst>
              <a:defRPr>
                <a:solidFill>
                  <a:schemeClr val="tx1"/>
                </a:solidFill>
                <a:latin typeface="+mn-lt"/>
                <a:ea typeface="Myriad Pro"/>
              </a:defRPr>
            </a:lvl2pPr>
            <a:lvl3pPr marL="1098550" indent="-300038" algn="l" rtl="0" eaLnBrk="1" fontAlgn="base" hangingPunct="1">
              <a:spcBef>
                <a:spcPct val="10000"/>
              </a:spcBef>
              <a:spcAft>
                <a:spcPct val="0"/>
              </a:spcAft>
              <a:buFont typeface="Wingdings" charset="2"/>
              <a:buChar char="§"/>
              <a:tabLst>
                <a:tab pos="1974850" algn="l"/>
                <a:tab pos="2873375" algn="l"/>
              </a:tabLst>
              <a:defRPr sz="1600">
                <a:solidFill>
                  <a:schemeClr val="tx1"/>
                </a:solidFill>
                <a:latin typeface="+mn-lt"/>
                <a:ea typeface="Myriad Pro"/>
              </a:defRPr>
            </a:lvl3pPr>
            <a:lvl4pPr marL="134620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·"/>
              <a:tabLst>
                <a:tab pos="1974850" algn="l"/>
                <a:tab pos="2873375" algn="l"/>
              </a:tabLst>
              <a:defRPr sz="1400">
                <a:solidFill>
                  <a:schemeClr val="tx1"/>
                </a:solidFill>
                <a:latin typeface="+mn-lt"/>
                <a:ea typeface="Myriad Pro"/>
              </a:defRPr>
            </a:lvl4pPr>
            <a:lvl5pPr marL="16462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  <a:ea typeface="Myriad Pro"/>
              </a:defRPr>
            </a:lvl5pPr>
            <a:lvl6pPr marL="21034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6pPr>
            <a:lvl7pPr marL="25606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7pPr>
            <a:lvl8pPr marL="30178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8pPr>
            <a:lvl9pPr marL="34750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kern="0" err="1">
                <a:solidFill>
                  <a:schemeClr val="bg1"/>
                </a:solidFill>
              </a:rPr>
              <a:t>Overfitting</a:t>
            </a:r>
            <a:endParaRPr lang="de-DE" sz="2000" kern="0">
              <a:solidFill>
                <a:schemeClr val="bg1"/>
              </a:solidFill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kern="0">
                <a:solidFill>
                  <a:schemeClr val="bg1"/>
                </a:solidFill>
              </a:rPr>
              <a:t>….</a:t>
            </a:r>
          </a:p>
          <a:p>
            <a:endParaRPr lang="de-DE" kern="0">
              <a:solidFill>
                <a:schemeClr val="bg1"/>
              </a:solidFill>
            </a:endParaRPr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15B01237-1AF7-E643-935E-5BA3ADFAF3B2}"/>
              </a:ext>
            </a:extLst>
          </p:cNvPr>
          <p:cNvSpPr/>
          <p:nvPr/>
        </p:nvSpPr>
        <p:spPr>
          <a:xfrm>
            <a:off x="266700" y="2963331"/>
            <a:ext cx="8597378" cy="3257963"/>
          </a:xfrm>
          <a:prstGeom prst="rect">
            <a:avLst/>
          </a:prstGeom>
          <a:noFill/>
          <a:ln w="2857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42879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multiple BDTs</a:t>
            </a:r>
          </a:p>
          <a:p>
            <a:r>
              <a:rPr lang="de-DE" dirty="0"/>
              <a:t>Final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vote</a:t>
            </a:r>
            <a:endParaRPr lang="de-DE" dirty="0"/>
          </a:p>
          <a:p>
            <a:r>
              <a:rPr lang="de-DE" dirty="0" err="1"/>
              <a:t>Bagging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sample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135681A-A554-A94D-ADEE-A3862A2ECEC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9" t="11643"/>
          <a:stretch/>
        </p:blipFill>
        <p:spPr>
          <a:xfrm>
            <a:off x="1705787" y="3625833"/>
            <a:ext cx="5237610" cy="3004744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6" t="2367"/>
          <a:stretch/>
        </p:blipFill>
        <p:spPr>
          <a:xfrm>
            <a:off x="1705787" y="3625833"/>
            <a:ext cx="5125560" cy="303557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6905155" y="3625833"/>
            <a:ext cx="258328" cy="2729862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7172122" y="4822128"/>
            <a:ext cx="1287541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584209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59B9BB6-6EE5-694F-B474-B674268D09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73E494B-6A3F-2345-943C-863A0047587F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noFill/>
        </p:spPr>
        <p:txBody>
          <a:bodyPr bIns="36000"/>
          <a:lstStyle/>
          <a:p>
            <a:r>
              <a:rPr lang="de-DE" dirty="0" err="1"/>
              <a:t>Bagging</a:t>
            </a:r>
            <a:r>
              <a:rPr lang="de-DE" dirty="0"/>
              <a:t>: Every sample </a:t>
            </a:r>
            <a:r>
              <a:rPr lang="de-DE" dirty="0" err="1"/>
              <a:t>uses</a:t>
            </a:r>
            <a:r>
              <a:rPr lang="de-DE" dirty="0"/>
              <a:t> all </a:t>
            </a:r>
            <a:r>
              <a:rPr lang="de-DE" dirty="0" err="1"/>
              <a:t>features</a:t>
            </a:r>
            <a:endParaRPr lang="de-DE" dirty="0"/>
          </a:p>
          <a:p>
            <a:r>
              <a:rPr lang="de-DE" dirty="0"/>
              <a:t>Addition RDF: </a:t>
            </a:r>
            <a:r>
              <a:rPr lang="de-DE" dirty="0" err="1"/>
              <a:t>Subsets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u="sng" dirty="0" err="1">
                <a:gradFill>
                  <a:gsLst>
                    <a:gs pos="0">
                      <a:schemeClr val="tx1"/>
                    </a:gs>
                    <a:gs pos="23000">
                      <a:schemeClr val="tx1"/>
                    </a:gs>
                    <a:gs pos="100000">
                      <a:srgbClr val="7030A0"/>
                    </a:gs>
                  </a:gsLst>
                  <a:path path="circle">
                    <a:fillToRect l="50000" t="-80000" r="50000" b="180000"/>
                  </a:path>
                </a:gradFill>
                <a:highlight>
                  <a:srgbClr val="F3E8F4"/>
                </a:highlight>
              </a:rPr>
              <a:t>subsets</a:t>
            </a:r>
            <a:r>
              <a:rPr lang="de-DE" u="sng" dirty="0">
                <a:gradFill>
                  <a:gsLst>
                    <a:gs pos="0">
                      <a:schemeClr val="tx1"/>
                    </a:gs>
                    <a:gs pos="23000">
                      <a:schemeClr val="tx1"/>
                    </a:gs>
                    <a:gs pos="100000">
                      <a:srgbClr val="7030A0"/>
                    </a:gs>
                  </a:gsLst>
                  <a:path path="circle">
                    <a:fillToRect l="50000" t="-80000" r="50000" b="180000"/>
                  </a:path>
                </a:gradFill>
                <a:highlight>
                  <a:srgbClr val="F3E8F4"/>
                </a:highlight>
              </a:rPr>
              <a:t> </a:t>
            </a:r>
            <a:r>
              <a:rPr lang="de-DE" u="sng" dirty="0" err="1">
                <a:gradFill>
                  <a:gsLst>
                    <a:gs pos="0">
                      <a:schemeClr val="tx1"/>
                    </a:gs>
                    <a:gs pos="23000">
                      <a:schemeClr val="tx1"/>
                    </a:gs>
                    <a:gs pos="100000">
                      <a:srgbClr val="7030A0"/>
                    </a:gs>
                  </a:gsLst>
                  <a:path path="circle">
                    <a:fillToRect l="50000" t="-80000" r="50000" b="180000"/>
                  </a:path>
                </a:gradFill>
                <a:highlight>
                  <a:srgbClr val="F3E8F4"/>
                </a:highlight>
              </a:rPr>
              <a:t>of</a:t>
            </a:r>
            <a:r>
              <a:rPr lang="de-DE" u="sng" dirty="0">
                <a:gradFill>
                  <a:gsLst>
                    <a:gs pos="0">
                      <a:schemeClr val="tx1"/>
                    </a:gs>
                    <a:gs pos="23000">
                      <a:schemeClr val="tx1"/>
                    </a:gs>
                    <a:gs pos="100000">
                      <a:srgbClr val="7030A0"/>
                    </a:gs>
                  </a:gsLst>
                  <a:path path="circle">
                    <a:fillToRect l="50000" t="-80000" r="50000" b="180000"/>
                  </a:path>
                </a:gradFill>
                <a:highlight>
                  <a:srgbClr val="F3E8F4"/>
                </a:highlight>
              </a:rPr>
              <a:t> </a:t>
            </a:r>
            <a:r>
              <a:rPr lang="de-DE" u="sng" dirty="0" err="1">
                <a:gradFill>
                  <a:gsLst>
                    <a:gs pos="0">
                      <a:schemeClr val="tx1"/>
                    </a:gs>
                    <a:gs pos="23000">
                      <a:schemeClr val="tx1"/>
                    </a:gs>
                    <a:gs pos="100000">
                      <a:srgbClr val="7030A0"/>
                    </a:gs>
                  </a:gsLst>
                  <a:path path="circle">
                    <a:fillToRect l="50000" t="-80000" r="50000" b="180000"/>
                  </a:path>
                </a:gradFill>
                <a:highlight>
                  <a:srgbClr val="F3E8F4"/>
                </a:highlight>
              </a:rPr>
              <a:t>features</a:t>
            </a:r>
            <a:endParaRPr lang="de-DE" u="sng" dirty="0">
              <a:gradFill>
                <a:gsLst>
                  <a:gs pos="0">
                    <a:schemeClr val="tx1"/>
                  </a:gs>
                  <a:gs pos="23000">
                    <a:schemeClr val="tx1"/>
                  </a:gs>
                  <a:gs pos="100000">
                    <a:srgbClr val="7030A0"/>
                  </a:gs>
                </a:gsLst>
                <a:path path="circle">
                  <a:fillToRect l="50000" t="-80000" r="50000" b="180000"/>
                </a:path>
              </a:gradFill>
              <a:highlight>
                <a:srgbClr val="F3E8F4"/>
              </a:highlight>
            </a:endParaRP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F0912B0A-AA30-BD47-A7ED-84AD0973AAE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6" b="9388"/>
          <a:stretch/>
        </p:blipFill>
        <p:spPr>
          <a:xfrm>
            <a:off x="635841" y="2834034"/>
            <a:ext cx="7545314" cy="3796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32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Methods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847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/>
              <a:t>Motivation</a:t>
            </a:r>
          </a:p>
          <a:p>
            <a:r>
              <a:rPr lang="de-DE"/>
              <a:t>Basics</a:t>
            </a:r>
          </a:p>
          <a:p>
            <a:pPr lvl="1"/>
            <a:r>
              <a:rPr lang="de-DE"/>
              <a:t>Binary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r>
              <a:rPr lang="de-DE"/>
              <a:t> (BDT)</a:t>
            </a:r>
          </a:p>
          <a:p>
            <a:pPr lvl="1"/>
            <a:r>
              <a:rPr lang="de-DE"/>
              <a:t>Random </a:t>
            </a:r>
            <a:r>
              <a:rPr lang="de-DE" err="1"/>
              <a:t>Forest</a:t>
            </a:r>
            <a:r>
              <a:rPr lang="de-DE"/>
              <a:t> (RDF)</a:t>
            </a:r>
          </a:p>
          <a:p>
            <a:r>
              <a:rPr lang="de-DE" err="1"/>
              <a:t>Methods</a:t>
            </a:r>
            <a:r>
              <a:rPr lang="de-DE"/>
              <a:t> </a:t>
            </a:r>
          </a:p>
          <a:p>
            <a:pPr lvl="1"/>
            <a:r>
              <a:rPr lang="de-DE" err="1"/>
              <a:t>Application</a:t>
            </a:r>
            <a:r>
              <a:rPr lang="de-DE"/>
              <a:t> in Paper </a:t>
            </a:r>
          </a:p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Experiment</a:t>
            </a:r>
          </a:p>
          <a:p>
            <a:r>
              <a:rPr lang="de-DE" err="1"/>
              <a:t>Conclusion</a:t>
            </a:r>
            <a:r>
              <a:rPr lang="de-DE"/>
              <a:t> </a:t>
            </a:r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0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24C3-0BDB-7F47-84D5-A0E8BB57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E82B98-A051-1946-A298-35A24268A3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Volume: 3D-Model </a:t>
            </a:r>
            <a:r>
              <a:rPr lang="de-DE" dirty="0" err="1"/>
              <a:t>of</a:t>
            </a:r>
            <a:r>
              <a:rPr lang="de-DE" dirty="0"/>
              <a:t> a human </a:t>
            </a:r>
            <a:r>
              <a:rPr lang="de-DE" dirty="0" err="1"/>
              <a:t>brain</a:t>
            </a:r>
            <a:endParaRPr lang="de-DE" dirty="0"/>
          </a:p>
          <a:p>
            <a:r>
              <a:rPr lang="de-DE" dirty="0" err="1"/>
              <a:t>Twelve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scans</a:t>
            </a:r>
            <a:r>
              <a:rPr lang="de-DE" dirty="0"/>
              <a:t> (T1, T2, T1C, FLAIR)</a:t>
            </a:r>
          </a:p>
          <a:p>
            <a:r>
              <a:rPr lang="de-DE" dirty="0"/>
              <a:t>1.5 </a:t>
            </a:r>
            <a:r>
              <a:rPr lang="de-DE" dirty="0" err="1"/>
              <a:t>Mio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per </a:t>
            </a:r>
            <a:r>
              <a:rPr lang="de-DE" dirty="0" err="1"/>
              <a:t>patient</a:t>
            </a:r>
            <a:endParaRPr lang="de-DE" dirty="0"/>
          </a:p>
          <a:p>
            <a:r>
              <a:rPr lang="de-DE" dirty="0" err="1"/>
              <a:t>Truth</a:t>
            </a:r>
            <a:r>
              <a:rPr lang="de-DE" dirty="0"/>
              <a:t>-image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expert‘s</a:t>
            </a:r>
            <a:r>
              <a:rPr lang="de-DE" dirty="0"/>
              <a:t> </a:t>
            </a:r>
            <a:r>
              <a:rPr lang="de-DE" dirty="0" err="1"/>
              <a:t>connotations</a:t>
            </a:r>
            <a:endParaRPr lang="de-DE" dirty="0"/>
          </a:p>
          <a:p>
            <a:r>
              <a:rPr lang="de-DE" dirty="0"/>
              <a:t>Separation Tumor, </a:t>
            </a:r>
            <a:r>
              <a:rPr lang="de-DE" dirty="0" err="1"/>
              <a:t>Edema</a:t>
            </a:r>
            <a:r>
              <a:rPr lang="de-DE" dirty="0"/>
              <a:t>, Negative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3E2B8C-A987-8B4D-B459-4CFDC302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2" y="4771237"/>
            <a:ext cx="2961203" cy="177729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96F51EF0-C0A3-4B4B-A2DC-ABA212E2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771827"/>
            <a:ext cx="2374395" cy="177670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5EBF06-5DA7-204B-A4BF-8D158516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67" y="1693333"/>
            <a:ext cx="1321841" cy="41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8206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3FAF-18AC-EB46-82E9-595ED096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8B623-DCF5-5B4F-BDEA-E4527CBEC0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pPr lvl="1"/>
            <a:r>
              <a:rPr lang="de-DE" dirty="0"/>
              <a:t>Lists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endParaRPr lang="de-DE" dirty="0"/>
          </a:p>
          <a:p>
            <a:pPr lvl="1"/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50% </a:t>
            </a:r>
            <a:r>
              <a:rPr lang="de-DE" dirty="0" err="1"/>
              <a:t>between</a:t>
            </a:r>
            <a:r>
              <a:rPr lang="de-DE" dirty="0"/>
              <a:t> 600 </a:t>
            </a:r>
            <a:r>
              <a:rPr lang="de-DE" dirty="0" err="1"/>
              <a:t>and</a:t>
            </a:r>
            <a:r>
              <a:rPr lang="de-DE" dirty="0"/>
              <a:t> 800</a:t>
            </a:r>
          </a:p>
          <a:p>
            <a:pPr lvl="1"/>
            <a:r>
              <a:rPr lang="de-DE" dirty="0"/>
              <a:t>Limits 200 – 1200</a:t>
            </a:r>
          </a:p>
          <a:p>
            <a:r>
              <a:rPr lang="de-DE" dirty="0" err="1"/>
              <a:t>Computed</a:t>
            </a:r>
            <a:r>
              <a:rPr lang="de-DE" dirty="0"/>
              <a:t> Features</a:t>
            </a:r>
          </a:p>
          <a:p>
            <a:pPr lvl="1"/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not carry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Add 8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(10 Elements &amp; 26 Elements) </a:t>
            </a:r>
          </a:p>
          <a:p>
            <a:r>
              <a:rPr lang="de-DE" dirty="0" err="1"/>
              <a:t>Missing</a:t>
            </a:r>
            <a:r>
              <a:rPr lang="de-DE" dirty="0"/>
              <a:t> Data </a:t>
            </a:r>
          </a:p>
          <a:p>
            <a:pPr lvl="1"/>
            <a:r>
              <a:rPr lang="de-DE" dirty="0"/>
              <a:t>Problem: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distort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b="1" dirty="0" err="1"/>
              <a:t>What</a:t>
            </a:r>
            <a:r>
              <a:rPr lang="de-DE" b="1" dirty="0"/>
              <a:t> </a:t>
            </a:r>
            <a:r>
              <a:rPr lang="de-DE" b="1" dirty="0" err="1"/>
              <a:t>exactly</a:t>
            </a:r>
            <a:r>
              <a:rPr lang="de-DE" b="1" dirty="0"/>
              <a:t> </a:t>
            </a:r>
            <a:r>
              <a:rPr lang="de-DE" b="1" dirty="0" err="1"/>
              <a:t>does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algorithm</a:t>
            </a:r>
            <a:r>
              <a:rPr lang="de-DE" b="1" dirty="0"/>
              <a:t> do </a:t>
            </a:r>
            <a:r>
              <a:rPr lang="de-DE" b="1" dirty="0" err="1"/>
              <a:t>here</a:t>
            </a:r>
            <a:r>
              <a:rPr lang="de-DE" b="1" dirty="0"/>
              <a:t> ? </a:t>
            </a:r>
          </a:p>
        </p:txBody>
      </p:sp>
      <p:pic>
        <p:nvPicPr>
          <p:cNvPr id="2050" name="Picture 2" descr="Image Processing">
            <a:extLst>
              <a:ext uri="{FF2B5EF4-FFF2-40B4-BE49-F238E27FC236}">
                <a16:creationId xmlns:a16="http://schemas.microsoft.com/office/drawing/2014/main" id="{C8BEA6F7-4EAB-7848-8ECD-BE116EFD7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3537" r="7115" b="5151"/>
          <a:stretch/>
        </p:blipFill>
        <p:spPr bwMode="auto">
          <a:xfrm>
            <a:off x="6031406" y="1088178"/>
            <a:ext cx="2700811" cy="1636856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AD4F5B0-C3FE-5044-B1CF-DFB7E3ED1720}"/>
              </a:ext>
            </a:extLst>
          </p:cNvPr>
          <p:cNvSpPr txBox="1"/>
          <p:nvPr/>
        </p:nvSpPr>
        <p:spPr>
          <a:xfrm>
            <a:off x="6009493" y="2745814"/>
            <a:ext cx="270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004C5B"/>
                </a:solidFill>
              </a:rPr>
              <a:t>https://</a:t>
            </a:r>
            <a:r>
              <a:rPr lang="de-DE" sz="400" dirty="0" err="1">
                <a:solidFill>
                  <a:srgbClr val="004C5B"/>
                </a:solidFill>
              </a:rPr>
              <a:t>www.google.com</a:t>
            </a:r>
            <a:r>
              <a:rPr lang="de-DE" sz="400" dirty="0">
                <a:solidFill>
                  <a:srgbClr val="004C5B"/>
                </a:solidFill>
              </a:rPr>
              <a:t>/</a:t>
            </a:r>
            <a:r>
              <a:rPr lang="de-DE" sz="400" dirty="0" err="1">
                <a:solidFill>
                  <a:srgbClr val="004C5B"/>
                </a:solidFill>
              </a:rPr>
              <a:t>url?sa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i&amp;url</a:t>
            </a:r>
            <a:r>
              <a:rPr lang="de-DE" sz="400" dirty="0">
                <a:solidFill>
                  <a:srgbClr val="004C5B"/>
                </a:solidFill>
              </a:rPr>
              <a:t>=http%3A%2F%2Fwww.sci.utah.edu%2F~acoste%2Fuou%2FImage%2Fproject1%2FArthur_COSTE_Project_1_report.html&amp;psig=AOvVaw0hm5pvrxmiO8zrLrqrgMxx&amp;ust=1604956214315000&amp;source=</a:t>
            </a:r>
            <a:r>
              <a:rPr lang="de-DE" sz="400" dirty="0" err="1">
                <a:solidFill>
                  <a:srgbClr val="004C5B"/>
                </a:solidFill>
              </a:rPr>
              <a:t>images&amp;cd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vfe&amp;ved</a:t>
            </a:r>
            <a:r>
              <a:rPr lang="de-DE" sz="400" dirty="0">
                <a:solidFill>
                  <a:srgbClr val="004C5B"/>
                </a:solidFill>
              </a:rPr>
              <a:t>=0CAIQjRxqFwoTCNDQy_3t8-wCFQAAAAAdAAAAABAD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5147678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0E13F030-A08B-7843-B492-177A920B0A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3843" y="1512144"/>
            <a:ext cx="7436313" cy="43633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638051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1BC798-EF40-CC4B-8E4B-17CB157E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5462" y="2629628"/>
            <a:ext cx="6110130" cy="37527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461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FBA0EFA-8652-E141-B9F6-FC810583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9" y="1456495"/>
            <a:ext cx="6897362" cy="516818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6DD6B24-1D5A-244D-B51E-E7547B7B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108633321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4543965"/>
          </a:xfrm>
        </p:spPr>
        <p:txBody>
          <a:bodyPr/>
          <a:lstStyle/>
          <a:p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</a:t>
            </a:r>
          </a:p>
          <a:p>
            <a:pPr lvl="1"/>
            <a:r>
              <a:rPr lang="de-DE" dirty="0"/>
              <a:t>Negative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labled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labeld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250-voxel </a:t>
            </a:r>
            <a:r>
              <a:rPr lang="de-DE" dirty="0" err="1"/>
              <a:t>neighborhood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lvl="1"/>
            <a:r>
              <a:rPr lang="de-DE" dirty="0"/>
              <a:t>Count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tumor-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edema-neighbors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, </a:t>
            </a:r>
            <a:r>
              <a:rPr lang="de-DE" dirty="0" err="1"/>
              <a:t>relable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negative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33739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Dice Score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4543965"/>
          </a:xfrm>
        </p:spPr>
        <p:txBody>
          <a:bodyPr/>
          <a:lstStyle/>
          <a:p>
            <a:r>
              <a:rPr lang="de-DE" dirty="0" err="1"/>
              <a:t>Characterize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Decision</a:t>
            </a:r>
            <a:endParaRPr lang="de-DE" dirty="0"/>
          </a:p>
          <a:p>
            <a:r>
              <a:rPr lang="de-DE" dirty="0"/>
              <a:t>[0,1]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96155-B9CF-6D4F-8237-83BF22DA3F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4335" y="2904650"/>
            <a:ext cx="2990093" cy="1048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7757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Now let’s go into details …</a:t>
            </a:r>
          </a:p>
        </p:txBody>
      </p:sp>
    </p:spTree>
    <p:extLst>
      <p:ext uri="{BB962C8B-B14F-4D97-AF65-F5344CB8AC3E}">
        <p14:creationId xmlns:p14="http://schemas.microsoft.com/office/powerpoint/2010/main" val="229904876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Now let’s go into details …</a:t>
            </a:r>
          </a:p>
        </p:txBody>
      </p:sp>
    </p:spTree>
    <p:extLst>
      <p:ext uri="{BB962C8B-B14F-4D97-AF65-F5344CB8AC3E}">
        <p14:creationId xmlns:p14="http://schemas.microsoft.com/office/powerpoint/2010/main" val="1276775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3" y="1693334"/>
            <a:ext cx="8232775" cy="4491646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Author: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</a:rPr>
              <a:t>Zoltán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</a:rPr>
              <a:t>Kapás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, Release: 2016</a:t>
            </a:r>
          </a:p>
          <a:p>
            <a:r>
              <a:rPr lang="en-US"/>
              <a:t>Building reliable procedure for tumor detection</a:t>
            </a:r>
          </a:p>
          <a:p>
            <a:r>
              <a:rPr lang="en-US"/>
              <a:t>Based on supervised machine learning </a:t>
            </a:r>
          </a:p>
          <a:p>
            <a:r>
              <a:rPr lang="en-US"/>
              <a:t>Primary Goal: Early Detection  </a:t>
            </a:r>
          </a:p>
          <a:p>
            <a:r>
              <a:rPr lang="en-US"/>
              <a:t>Secondary Goal: Segmentation</a:t>
            </a:r>
          </a:p>
          <a:p>
            <a:r>
              <a:rPr lang="en-US"/>
              <a:t>Currently challenging due to variety of anatomical structures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E8172-96FC-EF48-813B-3B81BE79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52541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</a:t>
            </a:r>
            <a:r>
              <a:rPr lang="en-US" sz="1400" b="0"/>
              <a:t>- BINARY DECISION TREE</a:t>
            </a:r>
            <a:endParaRPr lang="en-US" b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Hierarchy of two-way decisions</a:t>
            </a:r>
          </a:p>
          <a:p>
            <a:r>
              <a:rPr lang="en-US"/>
              <a:t>Learn Classification of training set</a:t>
            </a:r>
          </a:p>
          <a:p>
            <a:r>
              <a:rPr lang="en-US"/>
              <a:t>Decision at leaf node</a:t>
            </a:r>
          </a:p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31" y="3651701"/>
            <a:ext cx="4367538" cy="30259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8A4D665-8F0F-BD47-952C-E78B163F30B4}"/>
              </a:ext>
            </a:extLst>
          </p:cNvPr>
          <p:cNvSpPr txBox="1"/>
          <p:nvPr/>
        </p:nvSpPr>
        <p:spPr>
          <a:xfrm>
            <a:off x="499795" y="3850703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77078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10233" y="831"/>
                  <a:pt x="344410" y="2717"/>
                  <a:pt x="477078" y="0"/>
                </a:cubicBezTo>
                <a:cubicBezTo>
                  <a:pt x="609746" y="-2717"/>
                  <a:pt x="789582" y="24191"/>
                  <a:pt x="993913" y="0"/>
                </a:cubicBezTo>
                <a:cubicBezTo>
                  <a:pt x="994357" y="77020"/>
                  <a:pt x="988615" y="186667"/>
                  <a:pt x="993913" y="369332"/>
                </a:cubicBezTo>
                <a:cubicBezTo>
                  <a:pt x="870856" y="389130"/>
                  <a:pt x="739829" y="359700"/>
                  <a:pt x="516835" y="369332"/>
                </a:cubicBezTo>
                <a:cubicBezTo>
                  <a:pt x="293841" y="378964"/>
                  <a:pt x="243585" y="355706"/>
                  <a:pt x="0" y="369332"/>
                </a:cubicBezTo>
                <a:cubicBezTo>
                  <a:pt x="8697" y="292210"/>
                  <a:pt x="-13597" y="126911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1478" y="-19076"/>
                  <a:pt x="241129" y="12254"/>
                  <a:pt x="467139" y="0"/>
                </a:cubicBezTo>
                <a:cubicBezTo>
                  <a:pt x="693149" y="-12254"/>
                  <a:pt x="799691" y="23262"/>
                  <a:pt x="993913" y="0"/>
                </a:cubicBezTo>
                <a:cubicBezTo>
                  <a:pt x="987596" y="82414"/>
                  <a:pt x="998246" y="246435"/>
                  <a:pt x="993913" y="369332"/>
                </a:cubicBezTo>
                <a:cubicBezTo>
                  <a:pt x="823872" y="380449"/>
                  <a:pt x="737999" y="363639"/>
                  <a:pt x="487017" y="369332"/>
                </a:cubicBezTo>
                <a:cubicBezTo>
                  <a:pt x="236035" y="375025"/>
                  <a:pt x="227458" y="363800"/>
                  <a:pt x="0" y="369332"/>
                </a:cubicBezTo>
                <a:cubicBezTo>
                  <a:pt x="-4533" y="200994"/>
                  <a:pt x="1439" y="168643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21688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ROOT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3360B7-CA3E-9F4D-982A-ACF88F172124}"/>
              </a:ext>
            </a:extLst>
          </p:cNvPr>
          <p:cNvSpPr txBox="1"/>
          <p:nvPr/>
        </p:nvSpPr>
        <p:spPr>
          <a:xfrm>
            <a:off x="499795" y="4923205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67139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85030" y="-13876"/>
                  <a:pt x="350884" y="-19118"/>
                  <a:pt x="467139" y="0"/>
                </a:cubicBezTo>
                <a:cubicBezTo>
                  <a:pt x="583394" y="19118"/>
                  <a:pt x="758265" y="-17987"/>
                  <a:pt x="993913" y="0"/>
                </a:cubicBezTo>
                <a:cubicBezTo>
                  <a:pt x="1006713" y="107504"/>
                  <a:pt x="1012118" y="217297"/>
                  <a:pt x="993913" y="369332"/>
                </a:cubicBezTo>
                <a:cubicBezTo>
                  <a:pt x="782324" y="388679"/>
                  <a:pt x="625688" y="354736"/>
                  <a:pt x="516835" y="369332"/>
                </a:cubicBezTo>
                <a:cubicBezTo>
                  <a:pt x="407982" y="383928"/>
                  <a:pt x="113225" y="385284"/>
                  <a:pt x="0" y="369332"/>
                </a:cubicBezTo>
                <a:cubicBezTo>
                  <a:pt x="4389" y="233748"/>
                  <a:pt x="4403" y="97432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6553" y="-10293"/>
                  <a:pt x="345639" y="11788"/>
                  <a:pt x="477078" y="0"/>
                </a:cubicBezTo>
                <a:cubicBezTo>
                  <a:pt x="608517" y="-11788"/>
                  <a:pt x="824857" y="25832"/>
                  <a:pt x="993913" y="0"/>
                </a:cubicBezTo>
                <a:cubicBezTo>
                  <a:pt x="981435" y="155510"/>
                  <a:pt x="1008574" y="212860"/>
                  <a:pt x="993913" y="369332"/>
                </a:cubicBezTo>
                <a:cubicBezTo>
                  <a:pt x="884423" y="379665"/>
                  <a:pt x="651836" y="388849"/>
                  <a:pt x="526774" y="369332"/>
                </a:cubicBezTo>
                <a:cubicBezTo>
                  <a:pt x="401712" y="349815"/>
                  <a:pt x="180316" y="344906"/>
                  <a:pt x="0" y="369332"/>
                </a:cubicBezTo>
                <a:cubicBezTo>
                  <a:pt x="-3266" y="231908"/>
                  <a:pt x="6819" y="112602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217249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SPLIT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AD6CFD-A63C-7D4D-AD9C-A9607B55E8A8}"/>
              </a:ext>
            </a:extLst>
          </p:cNvPr>
          <p:cNvSpPr txBox="1"/>
          <p:nvPr/>
        </p:nvSpPr>
        <p:spPr>
          <a:xfrm>
            <a:off x="499795" y="5995707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87017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26774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28989" y="3003"/>
                  <a:pt x="282018" y="2233"/>
                  <a:pt x="487017" y="0"/>
                </a:cubicBezTo>
                <a:cubicBezTo>
                  <a:pt x="692016" y="-2233"/>
                  <a:pt x="761567" y="24926"/>
                  <a:pt x="993913" y="0"/>
                </a:cubicBezTo>
                <a:cubicBezTo>
                  <a:pt x="999223" y="105860"/>
                  <a:pt x="1012339" y="263616"/>
                  <a:pt x="993913" y="369332"/>
                </a:cubicBezTo>
                <a:cubicBezTo>
                  <a:pt x="861041" y="357109"/>
                  <a:pt x="674686" y="373019"/>
                  <a:pt x="526774" y="369332"/>
                </a:cubicBezTo>
                <a:cubicBezTo>
                  <a:pt x="378862" y="365645"/>
                  <a:pt x="106999" y="384232"/>
                  <a:pt x="0" y="369332"/>
                </a:cubicBezTo>
                <a:cubicBezTo>
                  <a:pt x="-15145" y="243742"/>
                  <a:pt x="10944" y="107533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62889" y="-2594"/>
                  <a:pt x="376288" y="12093"/>
                  <a:pt x="477078" y="0"/>
                </a:cubicBezTo>
                <a:cubicBezTo>
                  <a:pt x="577868" y="-12093"/>
                  <a:pt x="828234" y="-12416"/>
                  <a:pt x="993913" y="0"/>
                </a:cubicBezTo>
                <a:cubicBezTo>
                  <a:pt x="987386" y="96397"/>
                  <a:pt x="980318" y="223384"/>
                  <a:pt x="993913" y="369332"/>
                </a:cubicBezTo>
                <a:cubicBezTo>
                  <a:pt x="867439" y="347393"/>
                  <a:pt x="741036" y="379758"/>
                  <a:pt x="506896" y="369332"/>
                </a:cubicBezTo>
                <a:cubicBezTo>
                  <a:pt x="272756" y="358906"/>
                  <a:pt x="119245" y="370534"/>
                  <a:pt x="0" y="369332"/>
                </a:cubicBezTo>
                <a:cubicBezTo>
                  <a:pt x="2953" y="238803"/>
                  <a:pt x="184" y="144496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401959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LEAF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6394F09-4BCC-FA43-9395-9F4D77979437}"/>
              </a:ext>
            </a:extLst>
          </p:cNvPr>
          <p:cNvCxnSpPr>
            <a:cxnSpLocks/>
          </p:cNvCxnSpPr>
          <p:nvPr/>
        </p:nvCxnSpPr>
        <p:spPr>
          <a:xfrm>
            <a:off x="1537890" y="4029690"/>
            <a:ext cx="2693340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D411D29-1CED-2343-B185-480699B73221}"/>
              </a:ext>
            </a:extLst>
          </p:cNvPr>
          <p:cNvCxnSpPr>
            <a:cxnSpLocks/>
          </p:cNvCxnSpPr>
          <p:nvPr/>
        </p:nvCxnSpPr>
        <p:spPr>
          <a:xfrm>
            <a:off x="1537890" y="5107871"/>
            <a:ext cx="1648311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6137A-E3DB-D34B-BF50-5725D41919F8}"/>
              </a:ext>
            </a:extLst>
          </p:cNvPr>
          <p:cNvCxnSpPr>
            <a:cxnSpLocks/>
          </p:cNvCxnSpPr>
          <p:nvPr/>
        </p:nvCxnSpPr>
        <p:spPr>
          <a:xfrm flipV="1">
            <a:off x="1537890" y="6180373"/>
            <a:ext cx="1086040" cy="6731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F7CCE74-A5D4-5C47-8A18-E6515B52B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69" y="2498226"/>
            <a:ext cx="4292069" cy="30932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</a:t>
            </a:r>
            <a:r>
              <a:rPr lang="en-US" sz="1400" b="0"/>
              <a:t>- BINARY DECISION TREE</a:t>
            </a:r>
            <a:endParaRPr lang="en-US" b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48" y="973667"/>
            <a:ext cx="1871396" cy="129654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78836B6-2687-B445-90C2-C737DB174FED}"/>
              </a:ext>
            </a:extLst>
          </p:cNvPr>
          <p:cNvSpPr/>
          <p:nvPr/>
        </p:nvSpPr>
        <p:spPr>
          <a:xfrm>
            <a:off x="3637554" y="2493928"/>
            <a:ext cx="880323" cy="30954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FA98F9C-EC0A-E34E-9061-9CB47F28E5A0}"/>
              </a:ext>
            </a:extLst>
          </p:cNvPr>
          <p:cNvCxnSpPr>
            <a:cxnSpLocks/>
          </p:cNvCxnSpPr>
          <p:nvPr/>
        </p:nvCxnSpPr>
        <p:spPr>
          <a:xfrm flipV="1">
            <a:off x="4500945" y="2044622"/>
            <a:ext cx="2791537" cy="6609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566FF9-51EE-2B4B-B935-897B40E58A5D}"/>
              </a:ext>
            </a:extLst>
          </p:cNvPr>
          <p:cNvSpPr/>
          <p:nvPr/>
        </p:nvSpPr>
        <p:spPr>
          <a:xfrm>
            <a:off x="223532" y="3081868"/>
            <a:ext cx="4348468" cy="2886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FDED478-7C27-5E4C-82D7-76A6AFB36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37" y="2832180"/>
            <a:ext cx="3434785" cy="3052153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3EF114A-013E-8A45-9EB0-F28A87643073}"/>
              </a:ext>
            </a:extLst>
          </p:cNvPr>
          <p:cNvCxnSpPr>
            <a:cxnSpLocks/>
          </p:cNvCxnSpPr>
          <p:nvPr/>
        </p:nvCxnSpPr>
        <p:spPr>
          <a:xfrm>
            <a:off x="6560404" y="3112285"/>
            <a:ext cx="937676" cy="678319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430643F-2918-7D4E-AAE9-DDC497E6EFEB}"/>
              </a:ext>
            </a:extLst>
          </p:cNvPr>
          <p:cNvCxnSpPr>
            <a:cxnSpLocks/>
          </p:cNvCxnSpPr>
          <p:nvPr/>
        </p:nvCxnSpPr>
        <p:spPr>
          <a:xfrm flipH="1">
            <a:off x="7168896" y="4033335"/>
            <a:ext cx="399011" cy="615142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906662CD-DBCD-1047-AD5E-C14B77122865}"/>
              </a:ext>
            </a:extLst>
          </p:cNvPr>
          <p:cNvCxnSpPr>
            <a:cxnSpLocks/>
          </p:cNvCxnSpPr>
          <p:nvPr/>
        </p:nvCxnSpPr>
        <p:spPr>
          <a:xfrm>
            <a:off x="7119020" y="4917809"/>
            <a:ext cx="379060" cy="598517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AC9895C-E62B-FF49-9B02-9212EA7F8273}"/>
              </a:ext>
            </a:extLst>
          </p:cNvPr>
          <p:cNvSpPr/>
          <p:nvPr/>
        </p:nvSpPr>
        <p:spPr>
          <a:xfrm>
            <a:off x="8232431" y="4667122"/>
            <a:ext cx="279467" cy="29764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46366A-7845-894C-8D91-6FF48E6D15A5}"/>
              </a:ext>
            </a:extLst>
          </p:cNvPr>
          <p:cNvSpPr/>
          <p:nvPr/>
        </p:nvSpPr>
        <p:spPr>
          <a:xfrm>
            <a:off x="6425348" y="5516326"/>
            <a:ext cx="305132" cy="3137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087B08-AC63-364A-8F06-672C641AE7E6}"/>
              </a:ext>
            </a:extLst>
          </p:cNvPr>
          <p:cNvSpPr/>
          <p:nvPr/>
        </p:nvSpPr>
        <p:spPr>
          <a:xfrm>
            <a:off x="7416242" y="5521432"/>
            <a:ext cx="305132" cy="3282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464004B-B658-7D47-BC6E-9C3A4443960F}"/>
              </a:ext>
            </a:extLst>
          </p:cNvPr>
          <p:cNvSpPr/>
          <p:nvPr/>
        </p:nvSpPr>
        <p:spPr>
          <a:xfrm>
            <a:off x="5127837" y="4461535"/>
            <a:ext cx="340152" cy="34980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0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Building a BDT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E3863-25E3-914E-97FA-65985DB2CD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/>
              <a:t>Pick </a:t>
            </a:r>
            <a:r>
              <a:rPr lang="de-DE" err="1"/>
              <a:t>feature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most</a:t>
            </a:r>
            <a:r>
              <a:rPr lang="de-DE"/>
              <a:t> </a:t>
            </a:r>
            <a:r>
              <a:rPr lang="de-DE" err="1"/>
              <a:t>efficient</a:t>
            </a:r>
            <a:r>
              <a:rPr lang="de-DE"/>
              <a:t> </a:t>
            </a:r>
            <a:r>
              <a:rPr lang="de-DE" err="1"/>
              <a:t>division</a:t>
            </a:r>
            <a:endParaRPr lang="de-DE"/>
          </a:p>
          <a:p>
            <a:r>
              <a:rPr lang="de-DE" err="1"/>
              <a:t>Entropy</a:t>
            </a:r>
            <a:r>
              <a:rPr lang="de-DE"/>
              <a:t> </a:t>
            </a:r>
            <a:r>
              <a:rPr lang="de-DE">
                <a:sym typeface="Wingdings" pitchFamily="2" charset="2"/>
              </a:rPr>
              <a:t> Information </a:t>
            </a:r>
            <a:r>
              <a:rPr lang="de-DE" err="1">
                <a:sym typeface="Wingdings" pitchFamily="2" charset="2"/>
              </a:rPr>
              <a:t>Gain</a:t>
            </a:r>
            <a:endParaRPr lang="de-DE"/>
          </a:p>
          <a:p>
            <a:r>
              <a:rPr lang="de-DE"/>
              <a:t>Test </a:t>
            </a:r>
            <a:r>
              <a:rPr lang="de-DE" err="1"/>
              <a:t>every</a:t>
            </a:r>
            <a:r>
              <a:rPr lang="de-DE"/>
              <a:t> </a:t>
            </a:r>
            <a:r>
              <a:rPr lang="de-DE" err="1"/>
              <a:t>feature</a:t>
            </a:r>
            <a:endParaRPr lang="de-DE"/>
          </a:p>
          <a:p>
            <a:r>
              <a:rPr lang="de-DE" err="1"/>
              <a:t>Leaf</a:t>
            </a:r>
            <a:r>
              <a:rPr lang="de-DE"/>
              <a:t> </a:t>
            </a:r>
            <a:r>
              <a:rPr lang="de-DE" err="1"/>
              <a:t>node</a:t>
            </a:r>
            <a:r>
              <a:rPr lang="de-DE"/>
              <a:t> </a:t>
            </a:r>
            <a:r>
              <a:rPr lang="de-DE" err="1"/>
              <a:t>if</a:t>
            </a:r>
            <a:r>
              <a:rPr lang="de-DE"/>
              <a:t> </a:t>
            </a:r>
            <a:r>
              <a:rPr lang="de-DE" err="1"/>
              <a:t>subset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indistinguishable</a:t>
            </a:r>
            <a:endParaRPr lang="de-DE"/>
          </a:p>
          <a:p>
            <a:endParaRPr lang="de-DE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90EF72-CF5C-394E-92A0-7526572B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2063" y="4645811"/>
            <a:ext cx="4199873" cy="10377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224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>
            <a:extLst>
              <a:ext uri="{FF2B5EF4-FFF2-40B4-BE49-F238E27FC236}">
                <a16:creationId xmlns:a16="http://schemas.microsoft.com/office/drawing/2014/main" id="{A87ADC73-65FC-144B-AE09-916924B00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861206"/>
            <a:ext cx="6042678" cy="2304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622B06-5181-D449-8507-39230957F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16704" y="2352211"/>
            <a:ext cx="4014225" cy="577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6FE4C8-1348-BC45-81AD-BB580CF6F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560" y="936811"/>
            <a:ext cx="4292069" cy="30932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14B0AC-4212-2B46-B27C-0D715D942227}"/>
              </a:ext>
            </a:extLst>
          </p:cNvPr>
          <p:cNvSpPr/>
          <p:nvPr/>
        </p:nvSpPr>
        <p:spPr>
          <a:xfrm>
            <a:off x="8445202" y="181862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E4387A-F01D-1845-A6F6-F54EDBAB4D5A}"/>
              </a:ext>
            </a:extLst>
          </p:cNvPr>
          <p:cNvSpPr/>
          <p:nvPr/>
        </p:nvSpPr>
        <p:spPr>
          <a:xfrm>
            <a:off x="8448261" y="141478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892DA8-4043-2C4F-8CC2-FC354D6379B6}"/>
              </a:ext>
            </a:extLst>
          </p:cNvPr>
          <p:cNvSpPr/>
          <p:nvPr/>
        </p:nvSpPr>
        <p:spPr>
          <a:xfrm>
            <a:off x="8445201" y="242380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9A582F-E331-8146-A6FE-EEAB141A350F}"/>
              </a:ext>
            </a:extLst>
          </p:cNvPr>
          <p:cNvSpPr/>
          <p:nvPr/>
        </p:nvSpPr>
        <p:spPr>
          <a:xfrm>
            <a:off x="8445200" y="302899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2EF54D-10A1-9D49-A383-AC716A6664BE}"/>
              </a:ext>
            </a:extLst>
          </p:cNvPr>
          <p:cNvSpPr/>
          <p:nvPr/>
        </p:nvSpPr>
        <p:spPr>
          <a:xfrm>
            <a:off x="8445199" y="365010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E431BB-55EC-D349-8628-6D7CAF8DAF16}"/>
              </a:ext>
            </a:extLst>
          </p:cNvPr>
          <p:cNvSpPr/>
          <p:nvPr/>
        </p:nvSpPr>
        <p:spPr>
          <a:xfrm>
            <a:off x="8448261" y="1202635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7C01AA-B361-E341-86E4-2C6EBCA9CB09}"/>
              </a:ext>
            </a:extLst>
          </p:cNvPr>
          <p:cNvSpPr/>
          <p:nvPr/>
        </p:nvSpPr>
        <p:spPr>
          <a:xfrm>
            <a:off x="8445198" y="1616703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CB2EA4-F99A-3246-85BB-3F631256538B}"/>
              </a:ext>
            </a:extLst>
          </p:cNvPr>
          <p:cNvSpPr/>
          <p:nvPr/>
        </p:nvSpPr>
        <p:spPr>
          <a:xfrm>
            <a:off x="8445198" y="202679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596EDC-B852-C64E-931B-43BA85B60D5D}"/>
              </a:ext>
            </a:extLst>
          </p:cNvPr>
          <p:cNvSpPr/>
          <p:nvPr/>
        </p:nvSpPr>
        <p:spPr>
          <a:xfrm>
            <a:off x="8445197" y="2226098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83A62D-FD9F-1744-9780-6E5B73CFE9DC}"/>
              </a:ext>
            </a:extLst>
          </p:cNvPr>
          <p:cNvSpPr/>
          <p:nvPr/>
        </p:nvSpPr>
        <p:spPr>
          <a:xfrm>
            <a:off x="8445196" y="2641131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94B76A-3753-8741-B300-06170E30C891}"/>
              </a:ext>
            </a:extLst>
          </p:cNvPr>
          <p:cNvSpPr/>
          <p:nvPr/>
        </p:nvSpPr>
        <p:spPr>
          <a:xfrm>
            <a:off x="8445195" y="3246316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1D79F-3380-1146-A947-FFA262362BBD}"/>
              </a:ext>
            </a:extLst>
          </p:cNvPr>
          <p:cNvSpPr/>
          <p:nvPr/>
        </p:nvSpPr>
        <p:spPr>
          <a:xfrm>
            <a:off x="8445194" y="344024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9C99B-DA2C-E94C-9CD6-D603A881CBFC}"/>
              </a:ext>
            </a:extLst>
          </p:cNvPr>
          <p:cNvSpPr/>
          <p:nvPr/>
        </p:nvSpPr>
        <p:spPr>
          <a:xfrm>
            <a:off x="8445193" y="3863839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81FE44-63F3-8843-9D8A-D5DFD50C2FA8}"/>
              </a:ext>
            </a:extLst>
          </p:cNvPr>
          <p:cNvSpPr/>
          <p:nvPr/>
        </p:nvSpPr>
        <p:spPr>
          <a:xfrm>
            <a:off x="778709" y="2423808"/>
            <a:ext cx="89608" cy="8960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C3FD07-86ED-0746-90C7-8190F3C99F45}"/>
              </a:ext>
            </a:extLst>
          </p:cNvPr>
          <p:cNvSpPr/>
          <p:nvPr/>
        </p:nvSpPr>
        <p:spPr>
          <a:xfrm>
            <a:off x="632228" y="2423808"/>
            <a:ext cx="89608" cy="89608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9790577-D835-F244-91CA-3075808A5E5E}"/>
              </a:ext>
            </a:extLst>
          </p:cNvPr>
          <p:cNvSpPr/>
          <p:nvPr/>
        </p:nvSpPr>
        <p:spPr>
          <a:xfrm>
            <a:off x="5033913" y="1202635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447A58B-FDCB-FD41-A8EB-DCBC6D263D2C}"/>
              </a:ext>
            </a:extLst>
          </p:cNvPr>
          <p:cNvSpPr/>
          <p:nvPr/>
        </p:nvSpPr>
        <p:spPr>
          <a:xfrm>
            <a:off x="5033913" y="1818622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0369472-145A-3147-823C-4A49C5710BF5}"/>
              </a:ext>
            </a:extLst>
          </p:cNvPr>
          <p:cNvSpPr/>
          <p:nvPr/>
        </p:nvSpPr>
        <p:spPr>
          <a:xfrm>
            <a:off x="5033913" y="2022913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CB0AAC0-3BCC-9D4E-A475-C387FDB64B2B}"/>
              </a:ext>
            </a:extLst>
          </p:cNvPr>
          <p:cNvSpPr/>
          <p:nvPr/>
        </p:nvSpPr>
        <p:spPr>
          <a:xfrm>
            <a:off x="5033912" y="24279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B6C21DE-4C1C-CC49-B23B-5D07282A0DF9}"/>
              </a:ext>
            </a:extLst>
          </p:cNvPr>
          <p:cNvSpPr/>
          <p:nvPr/>
        </p:nvSpPr>
        <p:spPr>
          <a:xfrm>
            <a:off x="5033912" y="32463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391A40B-EC82-5241-828B-B90460A1720A}"/>
              </a:ext>
            </a:extLst>
          </p:cNvPr>
          <p:cNvSpPr/>
          <p:nvPr/>
        </p:nvSpPr>
        <p:spPr>
          <a:xfrm>
            <a:off x="5033912" y="345060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5F9F368-CBFC-3F48-95A8-6A8FBFBBE39B}"/>
              </a:ext>
            </a:extLst>
          </p:cNvPr>
          <p:cNvSpPr/>
          <p:nvPr/>
        </p:nvSpPr>
        <p:spPr>
          <a:xfrm>
            <a:off x="5033911" y="385642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B8EDC8-DDEF-1440-977D-D83F987AC27F}"/>
              </a:ext>
            </a:extLst>
          </p:cNvPr>
          <p:cNvSpPr/>
          <p:nvPr/>
        </p:nvSpPr>
        <p:spPr>
          <a:xfrm>
            <a:off x="457200" y="4437145"/>
            <a:ext cx="1794933" cy="28680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B2B643E-E8A3-AE41-A2C0-DB8602950659}"/>
              </a:ext>
            </a:extLst>
          </p:cNvPr>
          <p:cNvSpPr/>
          <p:nvPr/>
        </p:nvSpPr>
        <p:spPr>
          <a:xfrm>
            <a:off x="5033911" y="3662641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AE2623F-9C85-7B4F-AA73-48AB90319024}"/>
              </a:ext>
            </a:extLst>
          </p:cNvPr>
          <p:cNvSpPr/>
          <p:nvPr/>
        </p:nvSpPr>
        <p:spPr>
          <a:xfrm>
            <a:off x="5033910" y="304280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9926DB2-8FA1-C94C-91A6-4A25D31C2DD5}"/>
              </a:ext>
            </a:extLst>
          </p:cNvPr>
          <p:cNvSpPr/>
          <p:nvPr/>
        </p:nvSpPr>
        <p:spPr>
          <a:xfrm>
            <a:off x="5033909" y="2830657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0F7531F-2308-4F4D-B03D-DB15F523E8D5}"/>
              </a:ext>
            </a:extLst>
          </p:cNvPr>
          <p:cNvSpPr/>
          <p:nvPr/>
        </p:nvSpPr>
        <p:spPr>
          <a:xfrm>
            <a:off x="5033909" y="262636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BA09C51-733A-F448-9731-4A171001F22D}"/>
              </a:ext>
            </a:extLst>
          </p:cNvPr>
          <p:cNvSpPr/>
          <p:nvPr/>
        </p:nvSpPr>
        <p:spPr>
          <a:xfrm>
            <a:off x="5033909" y="222232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E49414F-939D-4D47-B39F-A132DA0C7328}"/>
              </a:ext>
            </a:extLst>
          </p:cNvPr>
          <p:cNvSpPr/>
          <p:nvPr/>
        </p:nvSpPr>
        <p:spPr>
          <a:xfrm>
            <a:off x="5033908" y="1596980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7EABDAB-DBAC-564B-A36B-611B7F7A0773}"/>
              </a:ext>
            </a:extLst>
          </p:cNvPr>
          <p:cNvSpPr/>
          <p:nvPr/>
        </p:nvSpPr>
        <p:spPr>
          <a:xfrm>
            <a:off x="5033908" y="139447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99B0934-B297-684A-B501-2AE4F8F5123D}"/>
              </a:ext>
            </a:extLst>
          </p:cNvPr>
          <p:cNvSpPr/>
          <p:nvPr/>
        </p:nvSpPr>
        <p:spPr>
          <a:xfrm>
            <a:off x="469474" y="5056695"/>
            <a:ext cx="1794933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735BEAC-9524-654E-84FF-554DC7D76E41}"/>
              </a:ext>
            </a:extLst>
          </p:cNvPr>
          <p:cNvSpPr/>
          <p:nvPr/>
        </p:nvSpPr>
        <p:spPr>
          <a:xfrm>
            <a:off x="3609124" y="5686613"/>
            <a:ext cx="627530" cy="286870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E4E1F9D-763D-EE4D-AD79-DE831D31A388}"/>
              </a:ext>
            </a:extLst>
          </p:cNvPr>
          <p:cNvSpPr/>
          <p:nvPr/>
        </p:nvSpPr>
        <p:spPr>
          <a:xfrm>
            <a:off x="4632621" y="5686613"/>
            <a:ext cx="627530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09E6E8-F8A2-AB46-84F3-0DA1CD9808BD}"/>
              </a:ext>
            </a:extLst>
          </p:cNvPr>
          <p:cNvSpPr/>
          <p:nvPr/>
        </p:nvSpPr>
        <p:spPr>
          <a:xfrm>
            <a:off x="8445192" y="284252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40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6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472152-1E63-3843-8DF1-81CD6168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15" y="4717787"/>
            <a:ext cx="3717864" cy="15486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7BDC391-174F-4A43-A4E1-E00017ADD775}"/>
              </a:ext>
            </a:extLst>
          </p:cNvPr>
          <p:cNvSpPr/>
          <p:nvPr/>
        </p:nvSpPr>
        <p:spPr>
          <a:xfrm>
            <a:off x="406396" y="4689567"/>
            <a:ext cx="3694148" cy="1576903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214F73-6BBD-CA45-B800-5629929A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95" y="2985453"/>
            <a:ext cx="3661987" cy="1396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B8D808-8D28-344C-A5F9-2F93E398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651" y="3028214"/>
            <a:ext cx="3645832" cy="14554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38F23F7-5733-7546-9025-D8190E1E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705726"/>
            <a:ext cx="3955683" cy="146718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FA3EE1E-1B6E-D342-9AD5-4473A4CEE8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56518" y="2024833"/>
            <a:ext cx="3265149" cy="4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761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theme/theme1.xml><?xml version="1.0" encoding="utf-8"?>
<a:theme xmlns:a="http://schemas.openxmlformats.org/drawingml/2006/main" name="IMI-Slidemaster_eng">
  <a:themeElements>
    <a:clrScheme name="Custom 3">
      <a:dk1>
        <a:srgbClr val="000000"/>
      </a:dk1>
      <a:lt1>
        <a:srgbClr val="FFFFFF"/>
      </a:lt1>
      <a:dk2>
        <a:srgbClr val="004B5A"/>
      </a:dk2>
      <a:lt2>
        <a:srgbClr val="FFFFFF"/>
      </a:lt2>
      <a:accent1>
        <a:srgbClr val="0090A5"/>
      </a:accent1>
      <a:accent2>
        <a:srgbClr val="C31A35"/>
      </a:accent2>
      <a:accent3>
        <a:srgbClr val="D2731D"/>
      </a:accent3>
      <a:accent4>
        <a:srgbClr val="EAB808"/>
      </a:accent4>
      <a:accent5>
        <a:srgbClr val="A0BB2F"/>
      </a:accent5>
      <a:accent6>
        <a:srgbClr val="0090A5"/>
      </a:accent6>
      <a:hlink>
        <a:srgbClr val="1D5A5B"/>
      </a:hlink>
      <a:folHlink>
        <a:srgbClr val="1D5A5B"/>
      </a:folHlink>
    </a:clrScheme>
    <a:fontScheme name="2_Benutzerdefiniertes Design">
      <a:majorFont>
        <a:latin typeface="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01E189A4E44DB4D8CE815D633FFD2F1" ma:contentTypeVersion="0" ma:contentTypeDescription="Ein neues Dokument erstellen." ma:contentTypeScope="" ma:versionID="9ec4490c60b9815a7c756a6b35b9cf55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7042A18-1274-4E29-AA39-AA7411EB08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6829B0-2F74-4FCA-95E8-CFEE9FFE86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IMI-Slidemaster_eng.potx</Template>
  <TotalTime>0</TotalTime>
  <Words>515</Words>
  <Application>Microsoft Macintosh PowerPoint</Application>
  <PresentationFormat>Bildschirmpräsentation (4:3)</PresentationFormat>
  <Paragraphs>115</Paragraphs>
  <Slides>28</Slides>
  <Notes>3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28</vt:i4>
      </vt:variant>
    </vt:vector>
  </HeadingPairs>
  <TitlesOfParts>
    <vt:vector size="33" baseType="lpstr">
      <vt:lpstr>Arial</vt:lpstr>
      <vt:lpstr>Myriad Pro</vt:lpstr>
      <vt:lpstr>Times New Roman</vt:lpstr>
      <vt:lpstr>Wingdings</vt:lpstr>
      <vt:lpstr>IMI-Slidemaster_eng</vt:lpstr>
      <vt:lpstr>Automatic Detection and Segmentation of Brain Tumor Using Random Forest Approach</vt:lpstr>
      <vt:lpstr>Outline</vt:lpstr>
      <vt:lpstr>Motivation </vt:lpstr>
      <vt:lpstr>Basics</vt:lpstr>
      <vt:lpstr>Basics - BINARY DECISION TREE</vt:lpstr>
      <vt:lpstr>Basics - BINARY DECISION TREE</vt:lpstr>
      <vt:lpstr>Building a BDT</vt:lpstr>
      <vt:lpstr>Information Gain</vt:lpstr>
      <vt:lpstr>Information Gain</vt:lpstr>
      <vt:lpstr>Split subsets</vt:lpstr>
      <vt:lpstr>Split subsets</vt:lpstr>
      <vt:lpstr>Split subsets</vt:lpstr>
      <vt:lpstr>Split subsets – NO RAIN</vt:lpstr>
      <vt:lpstr>Final BDT</vt:lpstr>
      <vt:lpstr>Testing BDTs</vt:lpstr>
      <vt:lpstr>BDT ±</vt:lpstr>
      <vt:lpstr>Random Forest </vt:lpstr>
      <vt:lpstr>Random Forest </vt:lpstr>
      <vt:lpstr>Methods</vt:lpstr>
      <vt:lpstr>Overview </vt:lpstr>
      <vt:lpstr>Preprocessing</vt:lpstr>
      <vt:lpstr>PowerPoint-Präsentation</vt:lpstr>
      <vt:lpstr>Feature Vector</vt:lpstr>
      <vt:lpstr>I/O</vt:lpstr>
      <vt:lpstr>Post-Processing</vt:lpstr>
      <vt:lpstr>Dice Score</vt:lpstr>
      <vt:lpstr>Results</vt:lpstr>
      <vt:lpstr>Conclusion</vt:lpstr>
    </vt:vector>
  </TitlesOfParts>
  <Company>Institute of Medical Informatics, University of Lübeck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IMI-PPT-Layout</dc:title>
  <dc:creator>Alexander Schmidt-Richberg</dc:creator>
  <cp:lastModifiedBy>Leonard Brenk</cp:lastModifiedBy>
  <cp:revision>1212</cp:revision>
  <cp:lastPrinted>2011-01-28T09:40:46Z</cp:lastPrinted>
  <dcterms:created xsi:type="dcterms:W3CDTF">2003-04-11T03:28:50Z</dcterms:created>
  <dcterms:modified xsi:type="dcterms:W3CDTF">2020-11-08T22:19:08Z</dcterms:modified>
</cp:coreProperties>
</file>